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6"/>
  </p:notesMasterIdLst>
  <p:sldIdLst>
    <p:sldId id="285" r:id="rId2"/>
    <p:sldId id="286" r:id="rId3"/>
    <p:sldId id="287" r:id="rId4"/>
    <p:sldId id="288" r:id="rId5"/>
    <p:sldId id="290" r:id="rId6"/>
    <p:sldId id="291" r:id="rId7"/>
    <p:sldId id="292" r:id="rId8"/>
    <p:sldId id="294" r:id="rId9"/>
    <p:sldId id="297" r:id="rId10"/>
    <p:sldId id="295" r:id="rId11"/>
    <p:sldId id="296" r:id="rId12"/>
    <p:sldId id="283" r:id="rId13"/>
    <p:sldId id="284" r:id="rId14"/>
    <p:sldId id="270" r:id="rId15"/>
    <p:sldId id="273" r:id="rId16"/>
    <p:sldId id="279" r:id="rId17"/>
    <p:sldId id="280" r:id="rId18"/>
    <p:sldId id="281" r:id="rId19"/>
    <p:sldId id="282" r:id="rId20"/>
    <p:sldId id="271" r:id="rId21"/>
    <p:sldId id="277" r:id="rId22"/>
    <p:sldId id="274" r:id="rId23"/>
    <p:sldId id="275" r:id="rId24"/>
    <p:sldId id="27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C4C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9" d="100"/>
          <a:sy n="79" d="100"/>
        </p:scale>
        <p:origin x="-132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741518-34ED-B743-BA4D-074B6AD50802}" type="datetimeFigureOut">
              <a:rPr lang="en-US" smtClean="0"/>
              <a:t>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E6B0B2-9E91-9A4E-A69E-F3C5E78CF1EB}" type="slidenum">
              <a:rPr lang="en-US" smtClean="0"/>
              <a:t>‹#›</a:t>
            </a:fld>
            <a:endParaRPr lang="en-US"/>
          </a:p>
        </p:txBody>
      </p:sp>
    </p:spTree>
    <p:extLst>
      <p:ext uri="{BB962C8B-B14F-4D97-AF65-F5344CB8AC3E}">
        <p14:creationId xmlns:p14="http://schemas.microsoft.com/office/powerpoint/2010/main" val="30079930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3C912F-2EE3-E748-8692-CC47EC02F56F}" type="slidenum">
              <a:rPr lang="en-US" smtClean="0"/>
              <a:t>2</a:t>
            </a:fld>
            <a:endParaRPr lang="en-US"/>
          </a:p>
        </p:txBody>
      </p:sp>
    </p:spTree>
    <p:extLst>
      <p:ext uri="{BB962C8B-B14F-4D97-AF65-F5344CB8AC3E}">
        <p14:creationId xmlns:p14="http://schemas.microsoft.com/office/powerpoint/2010/main" val="2164398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E6B0B2-9E91-9A4E-A69E-F3C5E78CF1EB}" type="slidenum">
              <a:rPr lang="en-US" smtClean="0"/>
              <a:t>6</a:t>
            </a:fld>
            <a:endParaRPr lang="en-US"/>
          </a:p>
        </p:txBody>
      </p:sp>
    </p:spTree>
    <p:extLst>
      <p:ext uri="{BB962C8B-B14F-4D97-AF65-F5344CB8AC3E}">
        <p14:creationId xmlns:p14="http://schemas.microsoft.com/office/powerpoint/2010/main" val="2730894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was quiet</a:t>
            </a:r>
            <a:r>
              <a:rPr lang="en-US" baseline="0" dirty="0" smtClean="0"/>
              <a:t> and small, and not rowdy like they expected black guys to be”(85-6).</a:t>
            </a:r>
            <a:endParaRPr lang="en-US" dirty="0"/>
          </a:p>
        </p:txBody>
      </p:sp>
      <p:sp>
        <p:nvSpPr>
          <p:cNvPr id="4" name="Slide Number Placeholder 3"/>
          <p:cNvSpPr>
            <a:spLocks noGrp="1"/>
          </p:cNvSpPr>
          <p:nvPr>
            <p:ph type="sldNum" sz="quarter" idx="10"/>
          </p:nvPr>
        </p:nvSpPr>
        <p:spPr/>
        <p:txBody>
          <a:bodyPr/>
          <a:lstStyle/>
          <a:p>
            <a:fld id="{80E6B0B2-9E91-9A4E-A69E-F3C5E78CF1EB}" type="slidenum">
              <a:rPr lang="en-US" smtClean="0"/>
              <a:t>13</a:t>
            </a:fld>
            <a:endParaRPr lang="en-US"/>
          </a:p>
        </p:txBody>
      </p:sp>
    </p:spTree>
    <p:extLst>
      <p:ext uri="{BB962C8B-B14F-4D97-AF65-F5344CB8AC3E}">
        <p14:creationId xmlns:p14="http://schemas.microsoft.com/office/powerpoint/2010/main" val="1786387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C295150-4FD7-4802-B0EB-D52217513A72}" type="datetime1">
              <a:rPr lang="en-US" smtClean="0"/>
              <a:pPr/>
              <a:t>3/20/12</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6DD0FD-55B0-48C4-8AF2-8A69533EDFC3}" type="slidenum">
              <a:rPr lang="en-US" smtClean="0"/>
              <a:pPr/>
              <a:t>‹#›</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61895A-832A-4167-BE9B-7448CA062309}" type="datetime1">
              <a:rPr lang="en-US" smtClean="0"/>
              <a:pPr/>
              <a:t>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7571FF-D602-4BB6-9683-7A1E909D4296}" type="datetime1">
              <a:rPr lang="en-US" smtClean="0"/>
              <a:pPr/>
              <a:t>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392BEB-5202-498C-89F7-BBD3BEE1B887}" type="datetime1">
              <a:rPr lang="en-US" smtClean="0"/>
              <a:pPr/>
              <a:t>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42B6C6-10FF-4510-A888-F0B9C6A788B0}" type="datetime1">
              <a:rPr lang="en-US" smtClean="0"/>
              <a:pPr/>
              <a:t>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2847B31-A4E1-4FCE-8661-5EC33A675437}" type="datetime1">
              <a:rPr lang="en-US" smtClean="0"/>
              <a:pPr/>
              <a:t>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AD832D-B7F8-4A85-B115-3F84BE9AC26D}" type="datetime1">
              <a:rPr lang="en-US" smtClean="0"/>
              <a:pPr/>
              <a:t>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DD0FD-55B0-48C4-8AF2-8A69533EDFC3}"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B34F3-05F7-41C1-B84E-68CE2E00C83C}" type="datetime1">
              <a:rPr lang="en-US" smtClean="0"/>
              <a:pPr/>
              <a:t>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DD0FD-55B0-48C4-8AF2-8A69533EDFC3}"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7F82-2B2E-4837-B3AB-C94C672FBECB}" type="datetime1">
              <a:rPr lang="en-US" smtClean="0"/>
              <a:pPr/>
              <a:t>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E57738-F4B0-48EA-9B71-E0F723F8BF6C}" type="datetime1">
              <a:rPr lang="en-US" smtClean="0"/>
              <a:pPr/>
              <a:t>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00D5EF-7D26-425F-8C45-B9312ACE18BC}" type="datetime1">
              <a:rPr lang="en-US" smtClean="0"/>
              <a:pPr/>
              <a:t>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1909345-DEE0-4B07-8E32-441AC9DA095E}" type="datetime1">
              <a:rPr lang="en-US" smtClean="0"/>
              <a:pPr/>
              <a:t>3/20/12</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36DD0FD-55B0-48C4-8AF2-8A69533EDFC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96n25hvuOTw"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 Id="rId3" Type="http://schemas.openxmlformats.org/officeDocument/2006/relationships/image" Target="../media/image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ritersdigest.com/writing-articles/by-writing-goal/improve-my-writing/packer-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theshortreview.com/reviews/ZZPackerDrinkingCoffeeElsewhere.ht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Drinking Coffee Elsewhere</a:t>
            </a:r>
            <a:endParaRPr lang="en-US" dirty="0"/>
          </a:p>
        </p:txBody>
      </p:sp>
      <p:sp>
        <p:nvSpPr>
          <p:cNvPr id="3" name="Subtitle 2"/>
          <p:cNvSpPr>
            <a:spLocks noGrp="1"/>
          </p:cNvSpPr>
          <p:nvPr>
            <p:ph type="subTitle" idx="1"/>
          </p:nvPr>
        </p:nvSpPr>
        <p:spPr/>
        <p:txBody>
          <a:bodyPr>
            <a:normAutofit lnSpcReduction="10000"/>
          </a:bodyPr>
          <a:lstStyle/>
          <a:p>
            <a:r>
              <a:rPr lang="en-US" dirty="0" smtClean="0"/>
              <a:t>Ortal Lieberman</a:t>
            </a:r>
          </a:p>
          <a:p>
            <a:r>
              <a:rPr lang="en-US" dirty="0" smtClean="0"/>
              <a:t>Brittany Haskins</a:t>
            </a:r>
          </a:p>
          <a:p>
            <a:r>
              <a:rPr lang="en-US" dirty="0" smtClean="0"/>
              <a:t>Jillian Wilson</a:t>
            </a:r>
          </a:p>
          <a:p>
            <a:r>
              <a:rPr lang="en-US" dirty="0" smtClean="0"/>
              <a:t>Michelle </a:t>
            </a:r>
            <a:r>
              <a:rPr lang="en-US" dirty="0" err="1" smtClean="0"/>
              <a:t>Fedoruk</a:t>
            </a:r>
            <a:endParaRPr lang="en-US" dirty="0" smtClean="0"/>
          </a:p>
          <a:p>
            <a:endParaRPr lang="en-US" dirty="0"/>
          </a:p>
        </p:txBody>
      </p:sp>
    </p:spTree>
    <p:extLst>
      <p:ext uri="{BB962C8B-B14F-4D97-AF65-F5344CB8AC3E}">
        <p14:creationId xmlns:p14="http://schemas.microsoft.com/office/powerpoint/2010/main" val="324759190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800" dirty="0">
                <a:solidFill>
                  <a:srgbClr val="16C4C6"/>
                </a:solidFill>
              </a:rPr>
              <a:t>P</a:t>
            </a:r>
            <a:r>
              <a:rPr lang="en-US" sz="1800" dirty="0" smtClean="0">
                <a:solidFill>
                  <a:srgbClr val="16C4C6"/>
                </a:solidFill>
              </a:rPr>
              <a:t>osition of respect given to fathers regardless of their actions- children do not taint the measure of respect given to fathers</a:t>
            </a:r>
          </a:p>
          <a:p>
            <a:endParaRPr lang="en-US" sz="1800" dirty="0" smtClean="0"/>
          </a:p>
          <a:p>
            <a:r>
              <a:rPr lang="en-US" sz="1800" dirty="0" smtClean="0"/>
              <a:t> Daphne’s Father: “</a:t>
            </a:r>
            <a:r>
              <a:rPr lang="en-US" sz="1800" i="1" dirty="0" smtClean="0"/>
              <a:t>My Father The Veteran</a:t>
            </a:r>
            <a:r>
              <a:rPr lang="en-US" sz="1800" dirty="0" smtClean="0"/>
              <a:t>”- repetitive,  important to narrator</a:t>
            </a:r>
          </a:p>
          <a:p>
            <a:endParaRPr lang="en-US" sz="1800" dirty="0" smtClean="0"/>
          </a:p>
          <a:p>
            <a:r>
              <a:rPr lang="en-US" sz="1800" dirty="0" smtClean="0"/>
              <a:t>Laurel’s father: Tells girls of other end of racism, “</a:t>
            </a:r>
            <a:r>
              <a:rPr lang="en-US" sz="1800" i="1" dirty="0" smtClean="0"/>
              <a:t>My Father Told Me So</a:t>
            </a:r>
            <a:r>
              <a:rPr lang="en-US" sz="1800" dirty="0" smtClean="0"/>
              <a:t>”- undisputed truth and respect</a:t>
            </a:r>
          </a:p>
          <a:p>
            <a:pPr marL="0" indent="0">
              <a:buNone/>
            </a:pPr>
            <a:endParaRPr lang="en-US" sz="1800" dirty="0" smtClean="0"/>
          </a:p>
          <a:p>
            <a:r>
              <a:rPr lang="en-US" sz="1800" dirty="0" smtClean="0"/>
              <a:t>However at end, Laurel realizes her father contributed to an  “</a:t>
            </a:r>
            <a:r>
              <a:rPr lang="en-US" sz="1800" i="1" dirty="0" smtClean="0"/>
              <a:t>Unstoppable Evil in the World</a:t>
            </a:r>
            <a:r>
              <a:rPr lang="en-US" sz="1800" dirty="0" smtClean="0"/>
              <a:t>”- perfect image of her father is cracked- critically judged and questioned</a:t>
            </a:r>
            <a:endParaRPr lang="en-US" sz="1800" dirty="0"/>
          </a:p>
        </p:txBody>
      </p:sp>
      <p:sp>
        <p:nvSpPr>
          <p:cNvPr id="3" name="Title 2"/>
          <p:cNvSpPr>
            <a:spLocks noGrp="1"/>
          </p:cNvSpPr>
          <p:nvPr>
            <p:ph type="title"/>
          </p:nvPr>
        </p:nvSpPr>
        <p:spPr/>
        <p:txBody>
          <a:bodyPr/>
          <a:lstStyle/>
          <a:p>
            <a:r>
              <a:rPr lang="en-US" sz="4000" dirty="0"/>
              <a:t>Patriarchal Society</a:t>
            </a:r>
          </a:p>
        </p:txBody>
      </p:sp>
    </p:spTree>
    <p:extLst>
      <p:ext uri="{BB962C8B-B14F-4D97-AF65-F5344CB8AC3E}">
        <p14:creationId xmlns:p14="http://schemas.microsoft.com/office/powerpoint/2010/main" val="1185528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Troop 909- didn’t outright say race until later in story. If this weren't a women's writers class, would you have known before the narrator told? Even guessed?</a:t>
            </a:r>
          </a:p>
          <a:p>
            <a:endParaRPr lang="en-US" sz="2000" dirty="0" smtClean="0"/>
          </a:p>
          <a:p>
            <a:r>
              <a:rPr lang="en-US" sz="2000" dirty="0" smtClean="0"/>
              <a:t>The White disabled girls- also white until otherwise told</a:t>
            </a:r>
          </a:p>
          <a:p>
            <a:endParaRPr lang="en-US" sz="2000" dirty="0" smtClean="0"/>
          </a:p>
          <a:p>
            <a:r>
              <a:rPr lang="en-US" sz="2000" dirty="0" smtClean="0"/>
              <a:t>Don’t know Heidi is a lesbian until told otherwise</a:t>
            </a:r>
          </a:p>
          <a:p>
            <a:endParaRPr lang="en-US" sz="2000" dirty="0" smtClean="0"/>
          </a:p>
          <a:p>
            <a:r>
              <a:rPr lang="en-US" sz="2000" dirty="0"/>
              <a:t>P</a:t>
            </a:r>
            <a:r>
              <a:rPr lang="en-US" sz="2000" dirty="0" smtClean="0"/>
              <a:t>ractice is both a literary tradition and a social/cultural one</a:t>
            </a:r>
            <a:endParaRPr lang="en-US" sz="2000" dirty="0"/>
          </a:p>
        </p:txBody>
      </p:sp>
      <p:sp>
        <p:nvSpPr>
          <p:cNvPr id="3" name="Title 2"/>
          <p:cNvSpPr>
            <a:spLocks noGrp="1"/>
          </p:cNvSpPr>
          <p:nvPr>
            <p:ph type="title"/>
          </p:nvPr>
        </p:nvSpPr>
        <p:spPr/>
        <p:txBody>
          <a:bodyPr/>
          <a:lstStyle/>
          <a:p>
            <a:r>
              <a:rPr lang="en-US" sz="4000" dirty="0" smtClean="0"/>
              <a:t>White Until Otherwise Told</a:t>
            </a:r>
            <a:endParaRPr lang="en-US" sz="4000" dirty="0"/>
          </a:p>
        </p:txBody>
      </p:sp>
    </p:spTree>
    <p:extLst>
      <p:ext uri="{BB962C8B-B14F-4D97-AF65-F5344CB8AC3E}">
        <p14:creationId xmlns:p14="http://schemas.microsoft.com/office/powerpoint/2010/main" val="2175884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9744" y="2107227"/>
            <a:ext cx="8857882" cy="4588094"/>
          </a:xfrm>
        </p:spPr>
        <p:txBody>
          <a:bodyPr>
            <a:normAutofit lnSpcReduction="10000"/>
          </a:bodyPr>
          <a:lstStyle/>
          <a:p>
            <a:r>
              <a:rPr lang="en-US" sz="1800" dirty="0" err="1" smtClean="0"/>
              <a:t>Lynnea</a:t>
            </a:r>
            <a:r>
              <a:rPr lang="en-US" sz="1800" dirty="0" smtClean="0"/>
              <a:t> moves to Baltimore after being robbed at her dead-end job and decides to get a teacher’s certificate.</a:t>
            </a:r>
          </a:p>
          <a:p>
            <a:endParaRPr lang="en-US" sz="1800" dirty="0" smtClean="0"/>
          </a:p>
          <a:p>
            <a:r>
              <a:rPr lang="en-US" sz="1800" dirty="0" smtClean="0"/>
              <a:t>The students misbehave and are not motivated. </a:t>
            </a:r>
          </a:p>
          <a:p>
            <a:endParaRPr lang="en-US" sz="1800" dirty="0" smtClean="0"/>
          </a:p>
          <a:p>
            <a:r>
              <a:rPr lang="en-US" sz="1800" dirty="0" smtClean="0"/>
              <a:t>Sheba, a girl who transfers to this school because knifed one of her last teachers, tames the students and motivates </a:t>
            </a:r>
            <a:r>
              <a:rPr lang="en-US" sz="1800" dirty="0" err="1" smtClean="0"/>
              <a:t>Lynnea</a:t>
            </a:r>
            <a:r>
              <a:rPr lang="en-US" sz="1800" dirty="0" smtClean="0"/>
              <a:t> to be a better teacher.</a:t>
            </a:r>
          </a:p>
          <a:p>
            <a:endParaRPr lang="en-US" sz="1800" dirty="0" smtClean="0"/>
          </a:p>
          <a:p>
            <a:r>
              <a:rPr lang="en-US" sz="1800" dirty="0" err="1" smtClean="0"/>
              <a:t>Lynnea</a:t>
            </a:r>
            <a:r>
              <a:rPr lang="en-US" sz="1800" dirty="0" smtClean="0"/>
              <a:t> learns that Sheba is pregnant and wants to help.  She quits teaching, but realizes she can do nothing for Sheba who is unforgiving and speaks up for every pissed-off kid in the world: “C’mon. </a:t>
            </a:r>
            <a:r>
              <a:rPr lang="en-US" sz="1800" i="1" dirty="0" smtClean="0"/>
              <a:t>Make me”</a:t>
            </a:r>
            <a:r>
              <a:rPr lang="en-US" sz="1800" dirty="0" smtClean="0"/>
              <a:t> (81).</a:t>
            </a:r>
          </a:p>
          <a:p>
            <a:endParaRPr lang="en-US" sz="1700" dirty="0" smtClean="0"/>
          </a:p>
          <a:p>
            <a:r>
              <a:rPr lang="en-US" sz="2000" dirty="0" smtClean="0">
                <a:solidFill>
                  <a:srgbClr val="16C4C6"/>
                </a:solidFill>
              </a:rPr>
              <a:t>Race </a:t>
            </a:r>
            <a:r>
              <a:rPr lang="en-US" sz="2000" dirty="0">
                <a:solidFill>
                  <a:srgbClr val="16C4C6"/>
                </a:solidFill>
              </a:rPr>
              <a:t>Awareness- coming to terms with ‘an unstoppable evil’ in the </a:t>
            </a:r>
            <a:r>
              <a:rPr lang="en-US" sz="2000" dirty="0" smtClean="0">
                <a:solidFill>
                  <a:srgbClr val="16C4C6"/>
                </a:solidFill>
              </a:rPr>
              <a:t>world.</a:t>
            </a:r>
          </a:p>
          <a:p>
            <a:pPr lvl="1"/>
            <a:r>
              <a:rPr lang="en-US" sz="2000" dirty="0" smtClean="0">
                <a:solidFill>
                  <a:srgbClr val="16C4C6"/>
                </a:solidFill>
              </a:rPr>
              <a:t>Does </a:t>
            </a:r>
            <a:r>
              <a:rPr lang="en-US" sz="2000" dirty="0" err="1" smtClean="0">
                <a:solidFill>
                  <a:srgbClr val="16C4C6"/>
                </a:solidFill>
              </a:rPr>
              <a:t>Lynnea</a:t>
            </a:r>
            <a:r>
              <a:rPr lang="en-US" sz="2000" dirty="0" smtClean="0">
                <a:solidFill>
                  <a:srgbClr val="16C4C6"/>
                </a:solidFill>
              </a:rPr>
              <a:t> gain a racial awareness?</a:t>
            </a:r>
          </a:p>
          <a:p>
            <a:r>
              <a:rPr lang="en-US" sz="2000" dirty="0" smtClean="0">
                <a:solidFill>
                  <a:srgbClr val="16C4C6"/>
                </a:solidFill>
              </a:rPr>
              <a:t>What does this story tell us about the real world as future teachers?</a:t>
            </a:r>
          </a:p>
        </p:txBody>
      </p:sp>
      <p:sp>
        <p:nvSpPr>
          <p:cNvPr id="3" name="Title 2"/>
          <p:cNvSpPr>
            <a:spLocks noGrp="1"/>
          </p:cNvSpPr>
          <p:nvPr>
            <p:ph type="title"/>
          </p:nvPr>
        </p:nvSpPr>
        <p:spPr/>
        <p:txBody>
          <a:bodyPr/>
          <a:lstStyle/>
          <a:p>
            <a:r>
              <a:rPr lang="en-US" sz="4000" dirty="0" smtClean="0"/>
              <a:t>Our Lady of Peace</a:t>
            </a:r>
            <a:endParaRPr lang="en-US" sz="4000" dirty="0"/>
          </a:p>
        </p:txBody>
      </p:sp>
    </p:spTree>
    <p:extLst>
      <p:ext uri="{BB962C8B-B14F-4D97-AF65-F5344CB8AC3E}">
        <p14:creationId xmlns:p14="http://schemas.microsoft.com/office/powerpoint/2010/main" val="572519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t>The Ant of Self</a:t>
            </a:r>
            <a:endParaRPr lang="en-US" sz="4000" dirty="0"/>
          </a:p>
        </p:txBody>
      </p:sp>
      <p:sp>
        <p:nvSpPr>
          <p:cNvPr id="2" name="Content Placeholder 1"/>
          <p:cNvSpPr>
            <a:spLocks noGrp="1"/>
          </p:cNvSpPr>
          <p:nvPr>
            <p:ph sz="quarter" idx="13"/>
          </p:nvPr>
        </p:nvSpPr>
        <p:spPr/>
        <p:txBody>
          <a:bodyPr>
            <a:normAutofit fontScale="92500" lnSpcReduction="20000"/>
          </a:bodyPr>
          <a:lstStyle/>
          <a:p>
            <a:pPr lvl="0"/>
            <a:r>
              <a:rPr lang="en-US" dirty="0"/>
              <a:t>Spurgeon</a:t>
            </a:r>
          </a:p>
          <a:p>
            <a:pPr lvl="1"/>
            <a:r>
              <a:rPr lang="en-US" sz="2400" dirty="0"/>
              <a:t>Intelligent, does debates</a:t>
            </a:r>
          </a:p>
          <a:p>
            <a:pPr lvl="1"/>
            <a:r>
              <a:rPr lang="en-US" sz="2400" dirty="0"/>
              <a:t>Looks down at his </a:t>
            </a:r>
            <a:r>
              <a:rPr lang="en-US" sz="2400" dirty="0" smtClean="0"/>
              <a:t>father</a:t>
            </a:r>
          </a:p>
          <a:p>
            <a:pPr lvl="1"/>
            <a:endParaRPr lang="en-US" dirty="0" smtClean="0"/>
          </a:p>
          <a:p>
            <a:pPr lvl="0"/>
            <a:r>
              <a:rPr lang="en-US" dirty="0" smtClean="0"/>
              <a:t>Father</a:t>
            </a:r>
            <a:endParaRPr lang="en-US" dirty="0"/>
          </a:p>
          <a:p>
            <a:pPr lvl="1"/>
            <a:r>
              <a:rPr lang="en-US" sz="2400" dirty="0" smtClean="0"/>
              <a:t>Just got a DUI</a:t>
            </a:r>
            <a:endParaRPr lang="en-US" sz="2400" dirty="0"/>
          </a:p>
          <a:p>
            <a:pPr lvl="1"/>
            <a:r>
              <a:rPr lang="en-US" sz="2400" dirty="0"/>
              <a:t>Calls cops “pigs”</a:t>
            </a:r>
          </a:p>
          <a:p>
            <a:pPr lvl="1"/>
            <a:r>
              <a:rPr lang="en-US" sz="2400" dirty="0"/>
              <a:t>Former Black Panther</a:t>
            </a:r>
          </a:p>
          <a:p>
            <a:pPr lvl="1"/>
            <a:r>
              <a:rPr lang="en-US" sz="2400" dirty="0"/>
              <a:t>Bad with money</a:t>
            </a:r>
          </a:p>
          <a:p>
            <a:endParaRPr lang="en-US" dirty="0"/>
          </a:p>
        </p:txBody>
      </p:sp>
      <p:sp>
        <p:nvSpPr>
          <p:cNvPr id="4" name="Content Placeholder 3"/>
          <p:cNvSpPr>
            <a:spLocks noGrp="1"/>
          </p:cNvSpPr>
          <p:nvPr>
            <p:ph sz="quarter" idx="14"/>
          </p:nvPr>
        </p:nvSpPr>
        <p:spPr/>
        <p:txBody>
          <a:bodyPr>
            <a:normAutofit fontScale="85000" lnSpcReduction="10000"/>
          </a:bodyPr>
          <a:lstStyle/>
          <a:p>
            <a:r>
              <a:rPr lang="en-US" u="sng" dirty="0" smtClean="0"/>
              <a:t>Issues of identity</a:t>
            </a:r>
          </a:p>
          <a:p>
            <a:endParaRPr lang="en-US" dirty="0" smtClean="0"/>
          </a:p>
          <a:p>
            <a:r>
              <a:rPr lang="en-US" dirty="0" smtClean="0"/>
              <a:t>Spurgeon: </a:t>
            </a:r>
            <a:r>
              <a:rPr lang="en-US" i="1" dirty="0" smtClean="0"/>
              <a:t>“‘I’m the only black kid in my class. Like a fucking mascot or something’…’I just get tired of it’” (106).</a:t>
            </a:r>
          </a:p>
          <a:p>
            <a:r>
              <a:rPr lang="en-US" i="1" dirty="0" smtClean="0"/>
              <a:t>“Does anybody understand themselves?” (109).</a:t>
            </a:r>
          </a:p>
          <a:p>
            <a:endParaRPr lang="en-US" dirty="0" smtClean="0"/>
          </a:p>
          <a:p>
            <a:r>
              <a:rPr lang="en-US" sz="2800" dirty="0" smtClean="0">
                <a:solidFill>
                  <a:srgbClr val="16C4C6"/>
                </a:solidFill>
              </a:rPr>
              <a:t>How do you think Spurgeon identifies himself?</a:t>
            </a:r>
          </a:p>
          <a:p>
            <a:endParaRPr lang="en-US" dirty="0" smtClean="0"/>
          </a:p>
          <a:p>
            <a:endParaRPr lang="en-US" dirty="0" smtClean="0"/>
          </a:p>
        </p:txBody>
      </p:sp>
    </p:spTree>
    <p:extLst>
      <p:ext uri="{BB962C8B-B14F-4D97-AF65-F5344CB8AC3E}">
        <p14:creationId xmlns:p14="http://schemas.microsoft.com/office/powerpoint/2010/main" val="2119508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4000" dirty="0">
                <a:solidFill>
                  <a:srgbClr val="ACCBF9"/>
                </a:solidFill>
              </a:rPr>
              <a:t>Drinking Coffee Elsewhere</a:t>
            </a:r>
          </a:p>
        </p:txBody>
      </p:sp>
      <p:sp>
        <p:nvSpPr>
          <p:cNvPr id="10243" name="Rectangle 3"/>
          <p:cNvSpPr>
            <a:spLocks noGrp="1" noChangeArrowheads="1"/>
          </p:cNvSpPr>
          <p:nvPr>
            <p:ph sz="quarter" idx="13"/>
          </p:nvPr>
        </p:nvSpPr>
        <p:spPr/>
        <p:txBody>
          <a:bodyPr>
            <a:normAutofit fontScale="92500" lnSpcReduction="10000"/>
          </a:bodyPr>
          <a:lstStyle/>
          <a:p>
            <a:pPr>
              <a:lnSpc>
                <a:spcPct val="80000"/>
              </a:lnSpc>
              <a:buFontTx/>
              <a:buNone/>
            </a:pPr>
            <a:r>
              <a:rPr lang="en-US" sz="2000" b="1" dirty="0">
                <a:solidFill>
                  <a:schemeClr val="tx1"/>
                </a:solidFill>
              </a:rPr>
              <a:t>Dina:</a:t>
            </a:r>
            <a:r>
              <a:rPr lang="en-US" sz="2000" dirty="0">
                <a:solidFill>
                  <a:schemeClr val="tx1"/>
                </a:solidFill>
              </a:rPr>
              <a:t> </a:t>
            </a:r>
            <a:endParaRPr lang="en-US" sz="2000" dirty="0" smtClean="0">
              <a:solidFill>
                <a:schemeClr val="tx1"/>
              </a:solidFill>
            </a:endParaRPr>
          </a:p>
          <a:p>
            <a:pPr>
              <a:lnSpc>
                <a:spcPct val="80000"/>
              </a:lnSpc>
              <a:buFontTx/>
              <a:buNone/>
            </a:pPr>
            <a:r>
              <a:rPr lang="en-US" sz="1800" dirty="0" smtClean="0">
                <a:solidFill>
                  <a:schemeClr val="tx1"/>
                </a:solidFill>
              </a:rPr>
              <a:t>African </a:t>
            </a:r>
            <a:r>
              <a:rPr lang="en-US" sz="1800" dirty="0">
                <a:solidFill>
                  <a:schemeClr val="tx1"/>
                </a:solidFill>
              </a:rPr>
              <a:t>American </a:t>
            </a:r>
            <a:r>
              <a:rPr lang="en-US" sz="1800" dirty="0" smtClean="0">
                <a:solidFill>
                  <a:schemeClr val="tx1"/>
                </a:solidFill>
              </a:rPr>
              <a:t>college</a:t>
            </a:r>
          </a:p>
          <a:p>
            <a:pPr>
              <a:lnSpc>
                <a:spcPct val="80000"/>
              </a:lnSpc>
              <a:buFontTx/>
              <a:buNone/>
            </a:pPr>
            <a:r>
              <a:rPr lang="en-US" sz="1800" dirty="0" smtClean="0">
                <a:solidFill>
                  <a:schemeClr val="tx1"/>
                </a:solidFill>
              </a:rPr>
              <a:t>freshman and </a:t>
            </a:r>
            <a:r>
              <a:rPr lang="en-US" sz="1800" dirty="0">
                <a:solidFill>
                  <a:schemeClr val="tx1"/>
                </a:solidFill>
              </a:rPr>
              <a:t>narrator </a:t>
            </a:r>
            <a:r>
              <a:rPr lang="en-US" sz="1800" dirty="0" smtClean="0">
                <a:solidFill>
                  <a:schemeClr val="tx1"/>
                </a:solidFill>
              </a:rPr>
              <a:t>and</a:t>
            </a:r>
          </a:p>
          <a:p>
            <a:pPr>
              <a:lnSpc>
                <a:spcPct val="80000"/>
              </a:lnSpc>
              <a:buFontTx/>
              <a:buNone/>
            </a:pPr>
            <a:r>
              <a:rPr lang="en-US" sz="1800" dirty="0" smtClean="0">
                <a:solidFill>
                  <a:schemeClr val="tx1"/>
                </a:solidFill>
              </a:rPr>
              <a:t>main </a:t>
            </a:r>
            <a:r>
              <a:rPr lang="en-US" sz="1800" dirty="0">
                <a:solidFill>
                  <a:schemeClr val="tx1"/>
                </a:solidFill>
              </a:rPr>
              <a:t>character of the story. </a:t>
            </a:r>
            <a:endParaRPr lang="en-US" sz="1800" dirty="0" smtClean="0">
              <a:solidFill>
                <a:schemeClr val="tx1"/>
              </a:solidFill>
            </a:endParaRPr>
          </a:p>
          <a:p>
            <a:pPr>
              <a:lnSpc>
                <a:spcPct val="80000"/>
              </a:lnSpc>
              <a:buFontTx/>
              <a:buNone/>
            </a:pPr>
            <a:r>
              <a:rPr lang="en-US" sz="1800" dirty="0" smtClean="0">
                <a:solidFill>
                  <a:schemeClr val="tx1"/>
                </a:solidFill>
              </a:rPr>
              <a:t>During “get </a:t>
            </a:r>
            <a:r>
              <a:rPr lang="en-US" sz="1800" dirty="0">
                <a:solidFill>
                  <a:schemeClr val="tx1"/>
                </a:solidFill>
              </a:rPr>
              <a:t>to know </a:t>
            </a:r>
            <a:r>
              <a:rPr lang="en-US" sz="1800" dirty="0" smtClean="0">
                <a:solidFill>
                  <a:schemeClr val="tx1"/>
                </a:solidFill>
              </a:rPr>
              <a:t>you”</a:t>
            </a:r>
            <a:endParaRPr lang="en-US" altLang="ja-JP" sz="1800" dirty="0">
              <a:solidFill>
                <a:schemeClr val="tx1"/>
              </a:solidFill>
            </a:endParaRPr>
          </a:p>
          <a:p>
            <a:pPr>
              <a:lnSpc>
                <a:spcPct val="80000"/>
              </a:lnSpc>
              <a:buFontTx/>
              <a:buNone/>
            </a:pPr>
            <a:r>
              <a:rPr lang="en-US" sz="1800" dirty="0" smtClean="0">
                <a:solidFill>
                  <a:schemeClr val="tx1"/>
                </a:solidFill>
              </a:rPr>
              <a:t>activities</a:t>
            </a:r>
            <a:r>
              <a:rPr lang="en-US" sz="1800" dirty="0">
                <a:solidFill>
                  <a:schemeClr val="tx1"/>
                </a:solidFill>
              </a:rPr>
              <a:t>, she states that if </a:t>
            </a:r>
            <a:r>
              <a:rPr lang="en-US" sz="1800" dirty="0" smtClean="0">
                <a:solidFill>
                  <a:schemeClr val="tx1"/>
                </a:solidFill>
              </a:rPr>
              <a:t>she</a:t>
            </a:r>
          </a:p>
          <a:p>
            <a:pPr>
              <a:lnSpc>
                <a:spcPct val="80000"/>
              </a:lnSpc>
              <a:buFontTx/>
              <a:buNone/>
            </a:pPr>
            <a:r>
              <a:rPr lang="en-US" sz="1800" dirty="0" smtClean="0">
                <a:solidFill>
                  <a:schemeClr val="tx1"/>
                </a:solidFill>
              </a:rPr>
              <a:t>could </a:t>
            </a:r>
            <a:r>
              <a:rPr lang="en-US" sz="1800" dirty="0">
                <a:solidFill>
                  <a:schemeClr val="tx1"/>
                </a:solidFill>
              </a:rPr>
              <a:t>be any object, </a:t>
            </a:r>
            <a:r>
              <a:rPr lang="en-US" sz="1800" dirty="0" smtClean="0">
                <a:solidFill>
                  <a:schemeClr val="tx1"/>
                </a:solidFill>
              </a:rPr>
              <a:t>she’d be</a:t>
            </a:r>
          </a:p>
          <a:p>
            <a:pPr>
              <a:lnSpc>
                <a:spcPct val="80000"/>
              </a:lnSpc>
              <a:buFontTx/>
              <a:buNone/>
            </a:pPr>
            <a:r>
              <a:rPr lang="en-US" sz="1800" dirty="0" smtClean="0">
                <a:solidFill>
                  <a:schemeClr val="tx1"/>
                </a:solidFill>
              </a:rPr>
              <a:t>a </a:t>
            </a:r>
            <a:r>
              <a:rPr lang="en-US" sz="1800" dirty="0">
                <a:solidFill>
                  <a:schemeClr val="tx1"/>
                </a:solidFill>
              </a:rPr>
              <a:t>revolver.  She is forced </a:t>
            </a:r>
            <a:r>
              <a:rPr lang="en-US" sz="1800" dirty="0" smtClean="0">
                <a:solidFill>
                  <a:schemeClr val="tx1"/>
                </a:solidFill>
              </a:rPr>
              <a:t>into</a:t>
            </a:r>
          </a:p>
          <a:p>
            <a:pPr>
              <a:lnSpc>
                <a:spcPct val="80000"/>
              </a:lnSpc>
              <a:buFontTx/>
              <a:buNone/>
            </a:pPr>
            <a:r>
              <a:rPr lang="en-US" sz="1800" dirty="0" smtClean="0">
                <a:solidFill>
                  <a:schemeClr val="tx1"/>
                </a:solidFill>
              </a:rPr>
              <a:t>counseling </a:t>
            </a:r>
            <a:r>
              <a:rPr lang="en-US" sz="1800" dirty="0">
                <a:solidFill>
                  <a:schemeClr val="tx1"/>
                </a:solidFill>
              </a:rPr>
              <a:t>after this, and </a:t>
            </a:r>
            <a:r>
              <a:rPr lang="en-US" sz="1800" dirty="0" smtClean="0">
                <a:solidFill>
                  <a:schemeClr val="tx1"/>
                </a:solidFill>
              </a:rPr>
              <a:t>into</a:t>
            </a:r>
          </a:p>
          <a:p>
            <a:pPr>
              <a:lnSpc>
                <a:spcPct val="80000"/>
              </a:lnSpc>
              <a:buFontTx/>
              <a:buNone/>
            </a:pPr>
            <a:r>
              <a:rPr lang="en-US" sz="1800" dirty="0" smtClean="0">
                <a:solidFill>
                  <a:schemeClr val="tx1"/>
                </a:solidFill>
              </a:rPr>
              <a:t>a </a:t>
            </a:r>
            <a:r>
              <a:rPr lang="en-US" sz="1800" dirty="0">
                <a:solidFill>
                  <a:schemeClr val="tx1"/>
                </a:solidFill>
              </a:rPr>
              <a:t>single dorm room. </a:t>
            </a:r>
            <a:endParaRPr lang="en-US" sz="1800" dirty="0" smtClean="0">
              <a:solidFill>
                <a:schemeClr val="tx1"/>
              </a:solidFill>
            </a:endParaRPr>
          </a:p>
          <a:p>
            <a:pPr>
              <a:lnSpc>
                <a:spcPct val="80000"/>
              </a:lnSpc>
              <a:buFontTx/>
              <a:buNone/>
            </a:pPr>
            <a:r>
              <a:rPr lang="en-US" sz="1800" dirty="0" smtClean="0">
                <a:solidFill>
                  <a:schemeClr val="tx1"/>
                </a:solidFill>
              </a:rPr>
              <a:t>Throughout </a:t>
            </a:r>
            <a:r>
              <a:rPr lang="en-US" sz="1800" dirty="0">
                <a:solidFill>
                  <a:schemeClr val="tx1"/>
                </a:solidFill>
              </a:rPr>
              <a:t>her first year </a:t>
            </a:r>
            <a:r>
              <a:rPr lang="en-US" sz="1800" dirty="0" smtClean="0">
                <a:solidFill>
                  <a:schemeClr val="tx1"/>
                </a:solidFill>
              </a:rPr>
              <a:t>at</a:t>
            </a:r>
          </a:p>
          <a:p>
            <a:pPr>
              <a:lnSpc>
                <a:spcPct val="80000"/>
              </a:lnSpc>
              <a:buFontTx/>
              <a:buNone/>
            </a:pPr>
            <a:r>
              <a:rPr lang="en-US" sz="1800" dirty="0" smtClean="0">
                <a:solidFill>
                  <a:schemeClr val="tx1"/>
                </a:solidFill>
              </a:rPr>
              <a:t>Yale</a:t>
            </a:r>
            <a:r>
              <a:rPr lang="en-US" sz="1800" dirty="0">
                <a:solidFill>
                  <a:schemeClr val="tx1"/>
                </a:solidFill>
              </a:rPr>
              <a:t>, she reveals her </a:t>
            </a:r>
            <a:r>
              <a:rPr lang="en-US" sz="1800" dirty="0" smtClean="0">
                <a:solidFill>
                  <a:schemeClr val="tx1"/>
                </a:solidFill>
              </a:rPr>
              <a:t>tendency</a:t>
            </a:r>
          </a:p>
          <a:p>
            <a:pPr>
              <a:lnSpc>
                <a:spcPct val="80000"/>
              </a:lnSpc>
              <a:buFontTx/>
              <a:buNone/>
            </a:pPr>
            <a:r>
              <a:rPr lang="en-US" sz="1800" dirty="0" smtClean="0">
                <a:solidFill>
                  <a:schemeClr val="tx1"/>
                </a:solidFill>
              </a:rPr>
              <a:t>to </a:t>
            </a:r>
            <a:r>
              <a:rPr lang="en-US" sz="1800" dirty="0">
                <a:solidFill>
                  <a:schemeClr val="tx1"/>
                </a:solidFill>
              </a:rPr>
              <a:t>want to be alone, and </a:t>
            </a:r>
            <a:r>
              <a:rPr lang="en-US" sz="1800" dirty="0" smtClean="0">
                <a:solidFill>
                  <a:schemeClr val="tx1"/>
                </a:solidFill>
              </a:rPr>
              <a:t>her</a:t>
            </a:r>
          </a:p>
          <a:p>
            <a:pPr>
              <a:lnSpc>
                <a:spcPct val="80000"/>
              </a:lnSpc>
              <a:buFontTx/>
              <a:buNone/>
            </a:pPr>
            <a:r>
              <a:rPr lang="en-US" sz="1800" dirty="0" smtClean="0">
                <a:solidFill>
                  <a:schemeClr val="tx1"/>
                </a:solidFill>
              </a:rPr>
              <a:t>gradual </a:t>
            </a:r>
            <a:r>
              <a:rPr lang="en-US" sz="1800" dirty="0">
                <a:solidFill>
                  <a:schemeClr val="tx1"/>
                </a:solidFill>
              </a:rPr>
              <a:t>and </a:t>
            </a:r>
            <a:r>
              <a:rPr lang="en-US" sz="1800" dirty="0" smtClean="0">
                <a:solidFill>
                  <a:schemeClr val="tx1"/>
                </a:solidFill>
              </a:rPr>
              <a:t>hesitant</a:t>
            </a:r>
          </a:p>
          <a:p>
            <a:pPr>
              <a:lnSpc>
                <a:spcPct val="80000"/>
              </a:lnSpc>
              <a:buFontTx/>
              <a:buNone/>
            </a:pPr>
            <a:r>
              <a:rPr lang="en-US" sz="1800" dirty="0" smtClean="0">
                <a:solidFill>
                  <a:schemeClr val="tx1"/>
                </a:solidFill>
              </a:rPr>
              <a:t>realization </a:t>
            </a:r>
            <a:r>
              <a:rPr lang="en-US" sz="1800" dirty="0">
                <a:solidFill>
                  <a:schemeClr val="tx1"/>
                </a:solidFill>
              </a:rPr>
              <a:t>of self </a:t>
            </a:r>
            <a:r>
              <a:rPr lang="en-US" sz="1800" dirty="0" smtClean="0">
                <a:solidFill>
                  <a:schemeClr val="tx1"/>
                </a:solidFill>
              </a:rPr>
              <a:t>and</a:t>
            </a:r>
          </a:p>
          <a:p>
            <a:pPr>
              <a:lnSpc>
                <a:spcPct val="80000"/>
              </a:lnSpc>
              <a:buFontTx/>
              <a:buNone/>
            </a:pPr>
            <a:r>
              <a:rPr lang="en-US" sz="1800" dirty="0" smtClean="0">
                <a:solidFill>
                  <a:schemeClr val="tx1"/>
                </a:solidFill>
              </a:rPr>
              <a:t>sexuality</a:t>
            </a:r>
            <a:r>
              <a:rPr lang="en-US" sz="1800" dirty="0">
                <a:solidFill>
                  <a:schemeClr val="tx1"/>
                </a:solidFill>
              </a:rPr>
              <a:t>.</a:t>
            </a:r>
          </a:p>
        </p:txBody>
      </p:sp>
      <p:sp>
        <p:nvSpPr>
          <p:cNvPr id="3" name="Content Placeholder 2"/>
          <p:cNvSpPr>
            <a:spLocks noGrp="1"/>
          </p:cNvSpPr>
          <p:nvPr>
            <p:ph sz="quarter" idx="14"/>
          </p:nvPr>
        </p:nvSpPr>
        <p:spPr/>
        <p:txBody>
          <a:bodyPr>
            <a:normAutofit fontScale="62500" lnSpcReduction="20000"/>
          </a:bodyPr>
          <a:lstStyle/>
          <a:p>
            <a:pPr marL="0" indent="0">
              <a:lnSpc>
                <a:spcPct val="80000"/>
              </a:lnSpc>
              <a:buNone/>
            </a:pPr>
            <a:r>
              <a:rPr lang="en-US" sz="2800" b="1" dirty="0"/>
              <a:t>Heidi/ </a:t>
            </a:r>
            <a:r>
              <a:rPr lang="en-US" sz="2800" b="1" dirty="0" err="1"/>
              <a:t>Heinrick</a:t>
            </a:r>
            <a:r>
              <a:rPr lang="en-US" sz="2800" b="1" dirty="0"/>
              <a:t>:</a:t>
            </a:r>
            <a:r>
              <a:rPr lang="en-US" sz="2800" dirty="0"/>
              <a:t> </a:t>
            </a:r>
          </a:p>
          <a:p>
            <a:pPr marL="0" indent="0">
              <a:buNone/>
            </a:pPr>
            <a:r>
              <a:rPr lang="en-US" dirty="0"/>
              <a:t>White Canadian college freshman, who becomes </a:t>
            </a:r>
            <a:r>
              <a:rPr lang="en-US" dirty="0" smtClean="0"/>
              <a:t>Dina’s </a:t>
            </a:r>
            <a:r>
              <a:rPr lang="en-US" dirty="0"/>
              <a:t>close friend.  Heidi, who wants to be called </a:t>
            </a:r>
            <a:r>
              <a:rPr lang="en-US" dirty="0" err="1"/>
              <a:t>Heinrick</a:t>
            </a:r>
            <a:r>
              <a:rPr lang="en-US" dirty="0"/>
              <a:t>, is also ostracized by the bulk of Yale society (and society in general). </a:t>
            </a:r>
            <a:endParaRPr lang="en-US" dirty="0" smtClean="0"/>
          </a:p>
          <a:p>
            <a:pPr marL="0" indent="0">
              <a:buNone/>
            </a:pPr>
            <a:r>
              <a:rPr lang="en-US" dirty="0" smtClean="0"/>
              <a:t> </a:t>
            </a:r>
            <a:r>
              <a:rPr lang="en-US" dirty="0"/>
              <a:t>She reaches out to Dina because she recognizes her as a fellow outcast.  The pair eventually become very close friends. </a:t>
            </a:r>
            <a:endParaRPr lang="en-US" dirty="0" smtClean="0"/>
          </a:p>
          <a:p>
            <a:pPr marL="0" indent="0">
              <a:buNone/>
            </a:pPr>
            <a:r>
              <a:rPr lang="en-US" dirty="0" smtClean="0"/>
              <a:t> </a:t>
            </a:r>
            <a:r>
              <a:rPr lang="en-US" dirty="0"/>
              <a:t>During their friendship, Heidi and Dina become very close friends, leading the two to realize things about themselves.  Dina begins to question her sexuality, although reluctantly.  Heidi comes out as a lesbian during</a:t>
            </a:r>
            <a:r>
              <a:rPr lang="ja-JP" altLang="en-US" dirty="0"/>
              <a:t>“</a:t>
            </a:r>
            <a:r>
              <a:rPr lang="en-US" dirty="0"/>
              <a:t>Coming Out Day.</a:t>
            </a:r>
            <a:r>
              <a:rPr lang="ja-JP" altLang="en-US" dirty="0"/>
              <a:t>”</a:t>
            </a:r>
            <a:r>
              <a:rPr lang="en-US" dirty="0"/>
              <a:t>  </a:t>
            </a:r>
            <a:endParaRPr lang="en-US" dirty="0" smtClean="0"/>
          </a:p>
          <a:p>
            <a:pPr marL="0" indent="0">
              <a:buNone/>
            </a:pPr>
            <a:r>
              <a:rPr lang="en-US" dirty="0" smtClean="0"/>
              <a:t>After </a:t>
            </a:r>
            <a:r>
              <a:rPr lang="en-US" dirty="0"/>
              <a:t>this, Heidi is pushed away by Dina, who is afraid of what their sexuality may mean.</a:t>
            </a:r>
          </a:p>
          <a:p>
            <a:pPr>
              <a:spcBef>
                <a:spcPct val="50000"/>
              </a:spcBef>
            </a:pPr>
            <a:endParaRPr lang="en-US" dirty="0"/>
          </a:p>
          <a:p>
            <a:endParaRPr lang="en-US" dirty="0"/>
          </a:p>
        </p:txBody>
      </p:sp>
    </p:spTree>
    <p:extLst>
      <p:ext uri="{BB962C8B-B14F-4D97-AF65-F5344CB8AC3E}">
        <p14:creationId xmlns:p14="http://schemas.microsoft.com/office/powerpoint/2010/main" val="190289467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269068" y="2101108"/>
            <a:ext cx="2590800" cy="4756892"/>
          </a:xfrm>
        </p:spPr>
        <p:txBody>
          <a:bodyPr>
            <a:normAutofit/>
          </a:bodyPr>
          <a:lstStyle/>
          <a:p>
            <a:pPr>
              <a:buFontTx/>
              <a:buNone/>
            </a:pPr>
            <a:r>
              <a:rPr lang="en-US" sz="1600" b="1" dirty="0">
                <a:solidFill>
                  <a:srgbClr val="FFFFFF"/>
                </a:solidFill>
              </a:rPr>
              <a:t>Tia</a:t>
            </a:r>
            <a:r>
              <a:rPr lang="en-US" sz="1600" b="1" dirty="0">
                <a:solidFill>
                  <a:srgbClr val="FFFFFF"/>
                </a:solidFill>
                <a:latin typeface="Gabriola" charset="0"/>
              </a:rPr>
              <a:t>: </a:t>
            </a:r>
            <a:r>
              <a:rPr lang="en-US" sz="1600" dirty="0">
                <a:solidFill>
                  <a:srgbClr val="FFFFFF"/>
                </a:solidFill>
                <a:latin typeface="Gabriola" charset="0"/>
              </a:rPr>
              <a:t>pre-teen African American girl who lives with her ultra-religious aunt in a small town, due to her mother</a:t>
            </a:r>
            <a:r>
              <a:rPr lang="ja-JP" altLang="en-US" sz="1600" dirty="0">
                <a:solidFill>
                  <a:srgbClr val="FFFFFF"/>
                </a:solidFill>
                <a:latin typeface="Arial"/>
              </a:rPr>
              <a:t>’</a:t>
            </a:r>
            <a:r>
              <a:rPr lang="en-US" sz="1600" dirty="0">
                <a:solidFill>
                  <a:srgbClr val="FFFFFF"/>
                </a:solidFill>
                <a:latin typeface="Gabriola" charset="0"/>
              </a:rPr>
              <a:t>s drug problem.  After growing frustrated with her religious education and home life, she decides to run away to Atlanta to live with her mother.  During her time in ATL, her lack of money and shelter leads her to </a:t>
            </a:r>
            <a:r>
              <a:rPr lang="en-US" sz="1600" dirty="0" err="1">
                <a:solidFill>
                  <a:srgbClr val="FFFFFF"/>
                </a:solidFill>
                <a:latin typeface="Gabriola" charset="0"/>
              </a:rPr>
              <a:t>Desi</a:t>
            </a:r>
            <a:r>
              <a:rPr lang="en-US" sz="1600" dirty="0">
                <a:solidFill>
                  <a:srgbClr val="FFFFFF"/>
                </a:solidFill>
                <a:latin typeface="Gabriola" charset="0"/>
              </a:rPr>
              <a:t>, who wants to take care of her.  During her stay with </a:t>
            </a:r>
            <a:r>
              <a:rPr lang="en-US" sz="1600" dirty="0" err="1">
                <a:solidFill>
                  <a:srgbClr val="FFFFFF"/>
                </a:solidFill>
                <a:latin typeface="Gabriola" charset="0"/>
              </a:rPr>
              <a:t>Desi</a:t>
            </a:r>
            <a:r>
              <a:rPr lang="en-US" sz="1600" dirty="0">
                <a:solidFill>
                  <a:srgbClr val="FFFFFF"/>
                </a:solidFill>
                <a:latin typeface="Gabriola" charset="0"/>
              </a:rPr>
              <a:t>, she encounters sexual experiences, and a new type of control– that of a man, rather than that of religion.</a:t>
            </a:r>
            <a:endParaRPr lang="en-US" sz="1600" b="1" dirty="0">
              <a:solidFill>
                <a:srgbClr val="FFFFFF"/>
              </a:solidFill>
              <a:latin typeface="Gabriola" charset="0"/>
            </a:endParaRPr>
          </a:p>
        </p:txBody>
      </p:sp>
      <p:sp>
        <p:nvSpPr>
          <p:cNvPr id="11266" name="Rectangle 2"/>
          <p:cNvSpPr>
            <a:spLocks noGrp="1" noChangeArrowheads="1"/>
          </p:cNvSpPr>
          <p:nvPr>
            <p:ph type="title"/>
          </p:nvPr>
        </p:nvSpPr>
        <p:spPr>
          <a:xfrm>
            <a:off x="457200" y="304800"/>
            <a:ext cx="8229600" cy="1143000"/>
          </a:xfrm>
        </p:spPr>
        <p:txBody>
          <a:bodyPr/>
          <a:lstStyle/>
          <a:p>
            <a:r>
              <a:rPr lang="en-US" sz="4000" dirty="0"/>
              <a:t>Speaking in Tongues</a:t>
            </a:r>
          </a:p>
        </p:txBody>
      </p:sp>
      <p:sp>
        <p:nvSpPr>
          <p:cNvPr id="11268" name="Text Box 4"/>
          <p:cNvSpPr txBox="1">
            <a:spLocks noChangeArrowheads="1"/>
          </p:cNvSpPr>
          <p:nvPr/>
        </p:nvSpPr>
        <p:spPr bwMode="auto">
          <a:xfrm>
            <a:off x="3200400" y="2426553"/>
            <a:ext cx="25908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b="1" dirty="0" err="1">
                <a:solidFill>
                  <a:srgbClr val="FFFFFF"/>
                </a:solidFill>
              </a:rPr>
              <a:t>Desi</a:t>
            </a:r>
            <a:r>
              <a:rPr lang="en-US" sz="1600" b="1" dirty="0">
                <a:solidFill>
                  <a:srgbClr val="FFFFFF"/>
                </a:solidFill>
              </a:rPr>
              <a:t>: </a:t>
            </a:r>
            <a:r>
              <a:rPr lang="en-US" sz="1600" dirty="0">
                <a:solidFill>
                  <a:srgbClr val="FFFFFF"/>
                </a:solidFill>
              </a:rPr>
              <a:t>30-something African American male who encounters Tia in ATL.  He makes his money by dealing drugs and pimping Marie.  He lures Tia in by offering her support and care, but later tries to force her to have sex with him and stay in his apartment.  He later uses physical force to try to keep Tia with him and prevent her from going back home.</a:t>
            </a:r>
            <a:endParaRPr lang="en-US" sz="1600" b="1" dirty="0">
              <a:solidFill>
                <a:srgbClr val="FFFFFF"/>
              </a:solidFill>
            </a:endParaRPr>
          </a:p>
        </p:txBody>
      </p:sp>
      <p:sp>
        <p:nvSpPr>
          <p:cNvPr id="11269" name="Text Box 5"/>
          <p:cNvSpPr txBox="1">
            <a:spLocks noChangeArrowheads="1"/>
          </p:cNvSpPr>
          <p:nvPr/>
        </p:nvSpPr>
        <p:spPr bwMode="auto">
          <a:xfrm>
            <a:off x="6096000" y="2101108"/>
            <a:ext cx="2743200" cy="4524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b="1" dirty="0">
                <a:solidFill>
                  <a:srgbClr val="FFFFFF"/>
                </a:solidFill>
              </a:rPr>
              <a:t>Marie: </a:t>
            </a:r>
            <a:r>
              <a:rPr lang="en-US" sz="1600" dirty="0" err="1" smtClean="0">
                <a:solidFill>
                  <a:srgbClr val="FFFFFF"/>
                </a:solidFill>
              </a:rPr>
              <a:t>Desi</a:t>
            </a:r>
            <a:r>
              <a:rPr lang="en-US" sz="1600" dirty="0" err="1" smtClean="0">
                <a:solidFill>
                  <a:srgbClr val="FFFFFF"/>
                </a:solidFill>
                <a:latin typeface="Arial"/>
              </a:rPr>
              <a:t>’</a:t>
            </a:r>
            <a:r>
              <a:rPr lang="en-US" sz="1600" dirty="0" err="1" smtClean="0">
                <a:solidFill>
                  <a:srgbClr val="FFFFFF"/>
                </a:solidFill>
              </a:rPr>
              <a:t>s</a:t>
            </a:r>
            <a:r>
              <a:rPr lang="en-US" sz="1600" dirty="0" smtClean="0">
                <a:solidFill>
                  <a:srgbClr val="FFFFFF"/>
                </a:solidFill>
              </a:rPr>
              <a:t> </a:t>
            </a:r>
            <a:r>
              <a:rPr lang="en-US" sz="1600" dirty="0">
                <a:solidFill>
                  <a:srgbClr val="FFFFFF"/>
                </a:solidFill>
                <a:latin typeface="Arial"/>
              </a:rPr>
              <a:t> </a:t>
            </a:r>
            <a:r>
              <a:rPr lang="en-US" sz="1600" dirty="0" smtClean="0">
                <a:solidFill>
                  <a:srgbClr val="FFFFFF"/>
                </a:solidFill>
                <a:latin typeface="Arial"/>
              </a:rPr>
              <a:t>“</a:t>
            </a:r>
            <a:r>
              <a:rPr lang="en-US" sz="1600" dirty="0" smtClean="0">
                <a:solidFill>
                  <a:srgbClr val="FFFFFF"/>
                </a:solidFill>
              </a:rPr>
              <a:t>business partner</a:t>
            </a:r>
            <a:r>
              <a:rPr lang="en-US" sz="1600" dirty="0" smtClean="0">
                <a:solidFill>
                  <a:srgbClr val="FFFFFF"/>
                </a:solidFill>
                <a:latin typeface="Arial"/>
              </a:rPr>
              <a:t>” </a:t>
            </a:r>
            <a:r>
              <a:rPr lang="en-US" sz="1600" dirty="0" smtClean="0">
                <a:solidFill>
                  <a:srgbClr val="FFFFFF"/>
                </a:solidFill>
              </a:rPr>
              <a:t>who </a:t>
            </a:r>
            <a:r>
              <a:rPr lang="en-US" sz="1600" dirty="0">
                <a:solidFill>
                  <a:srgbClr val="FFFFFF"/>
                </a:solidFill>
              </a:rPr>
              <a:t>works as a prostitute in order to save money to buy a condo for her and her children to live in.  At the close of the story, she tells Tia to go home, and even gives her money and physically wards off </a:t>
            </a:r>
            <a:r>
              <a:rPr lang="en-US" sz="1600" dirty="0" err="1">
                <a:solidFill>
                  <a:srgbClr val="FFFFFF"/>
                </a:solidFill>
              </a:rPr>
              <a:t>Desi</a:t>
            </a:r>
            <a:r>
              <a:rPr lang="en-US" sz="1600" dirty="0">
                <a:solidFill>
                  <a:srgbClr val="FFFFFF"/>
                </a:solidFill>
              </a:rPr>
              <a:t> in order for Tia to leave.  Marie– who has already lost her innocence at the hands of </a:t>
            </a:r>
            <a:r>
              <a:rPr lang="en-US" sz="1600" dirty="0" err="1">
                <a:solidFill>
                  <a:srgbClr val="FFFFFF"/>
                </a:solidFill>
              </a:rPr>
              <a:t>Desi</a:t>
            </a:r>
            <a:r>
              <a:rPr lang="en-US" sz="1600" dirty="0">
                <a:solidFill>
                  <a:srgbClr val="FFFFFF"/>
                </a:solidFill>
              </a:rPr>
              <a:t> and those like him– wants to prevent Tia</a:t>
            </a:r>
            <a:r>
              <a:rPr lang="ja-JP" altLang="en-US" sz="1600" dirty="0">
                <a:solidFill>
                  <a:srgbClr val="FFFFFF"/>
                </a:solidFill>
                <a:latin typeface="Arial"/>
              </a:rPr>
              <a:t>’</a:t>
            </a:r>
            <a:r>
              <a:rPr lang="en-US" sz="1600" dirty="0">
                <a:solidFill>
                  <a:srgbClr val="FFFFFF"/>
                </a:solidFill>
              </a:rPr>
              <a:t>s ultimate loss of innocence, although it has already begun after her experiences with </a:t>
            </a:r>
            <a:r>
              <a:rPr lang="en-US" sz="1600" dirty="0" err="1">
                <a:solidFill>
                  <a:srgbClr val="FFFFFF"/>
                </a:solidFill>
              </a:rPr>
              <a:t>Desi</a:t>
            </a:r>
            <a:r>
              <a:rPr lang="en-US" sz="1600" dirty="0">
                <a:solidFill>
                  <a:srgbClr val="FFFFFF"/>
                </a:solidFill>
              </a:rPr>
              <a:t>.</a:t>
            </a:r>
            <a:endParaRPr lang="en-US" sz="1600" b="1" dirty="0">
              <a:solidFill>
                <a:srgbClr val="FFFFFF"/>
              </a:solidFill>
            </a:endParaRPr>
          </a:p>
        </p:txBody>
      </p:sp>
    </p:spTree>
    <p:extLst>
      <p:ext uri="{BB962C8B-B14F-4D97-AF65-F5344CB8AC3E}">
        <p14:creationId xmlns:p14="http://schemas.microsoft.com/office/powerpoint/2010/main" val="12249926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 y="2179507"/>
            <a:ext cx="9144001" cy="6021085"/>
          </a:xfrm>
        </p:spPr>
        <p:txBody>
          <a:bodyPr>
            <a:noAutofit/>
          </a:bodyPr>
          <a:lstStyle/>
          <a:p>
            <a:r>
              <a:rPr lang="en-US" sz="1800" dirty="0" smtClean="0">
                <a:solidFill>
                  <a:srgbClr val="FFFFFF"/>
                </a:solidFill>
              </a:rPr>
              <a:t>The main character is Dina, who leaves Baltimore to live in Tokyo, Japan “for loveliness.”</a:t>
            </a:r>
          </a:p>
          <a:p>
            <a:endParaRPr lang="en-US" sz="1800" dirty="0" smtClean="0">
              <a:solidFill>
                <a:srgbClr val="FFFFFF"/>
              </a:solidFill>
            </a:endParaRPr>
          </a:p>
          <a:p>
            <a:r>
              <a:rPr lang="en-US" sz="1800" dirty="0" smtClean="0">
                <a:solidFill>
                  <a:srgbClr val="FFFFFF"/>
                </a:solidFill>
              </a:rPr>
              <a:t>Has a job for the summer where she meets Ari, but eventually becomes jobless. Eventually she moves in with Ari, who has two other foreign roommates, Petra and </a:t>
            </a:r>
            <a:r>
              <a:rPr lang="en-US" sz="1800" dirty="0" err="1" smtClean="0">
                <a:solidFill>
                  <a:srgbClr val="FFFFFF"/>
                </a:solidFill>
              </a:rPr>
              <a:t>Zoltan</a:t>
            </a:r>
            <a:r>
              <a:rPr lang="en-US" sz="1800" dirty="0" smtClean="0">
                <a:solidFill>
                  <a:srgbClr val="FFFFFF"/>
                </a:solidFill>
              </a:rPr>
              <a:t>. After a while another man, </a:t>
            </a:r>
            <a:r>
              <a:rPr lang="en-US" sz="1800" dirty="0" err="1" smtClean="0">
                <a:solidFill>
                  <a:srgbClr val="FFFFFF"/>
                </a:solidFill>
              </a:rPr>
              <a:t>Sayeed</a:t>
            </a:r>
            <a:r>
              <a:rPr lang="en-US" sz="1800" dirty="0" smtClean="0">
                <a:solidFill>
                  <a:srgbClr val="FFFFFF"/>
                </a:solidFill>
              </a:rPr>
              <a:t>, comes to live with them.</a:t>
            </a:r>
          </a:p>
          <a:p>
            <a:endParaRPr lang="en-US" sz="1800" dirty="0" smtClean="0">
              <a:solidFill>
                <a:srgbClr val="FFFFFF"/>
              </a:solidFill>
            </a:endParaRPr>
          </a:p>
          <a:p>
            <a:r>
              <a:rPr lang="en-US" sz="1800" dirty="0" smtClean="0">
                <a:solidFill>
                  <a:srgbClr val="FFFFFF"/>
                </a:solidFill>
              </a:rPr>
              <a:t>All of the roommates are unemployed, and they begin to steal food from their neighborhood.</a:t>
            </a:r>
          </a:p>
          <a:p>
            <a:endParaRPr lang="en-US" sz="1800" dirty="0" smtClean="0">
              <a:solidFill>
                <a:srgbClr val="FFFFFF"/>
              </a:solidFill>
            </a:endParaRPr>
          </a:p>
          <a:p>
            <a:r>
              <a:rPr lang="en-US" sz="1800" dirty="0" smtClean="0">
                <a:solidFill>
                  <a:srgbClr val="FFFFFF"/>
                </a:solidFill>
              </a:rPr>
              <a:t> The roommates go to the park together when Ari announced he has lost his job. Out of nowhere, </a:t>
            </a:r>
            <a:r>
              <a:rPr lang="en-US" sz="1800" dirty="0" err="1" smtClean="0">
                <a:solidFill>
                  <a:srgbClr val="FFFFFF"/>
                </a:solidFill>
              </a:rPr>
              <a:t>Zoltan</a:t>
            </a:r>
            <a:r>
              <a:rPr lang="en-US" sz="1800" dirty="0" smtClean="0">
                <a:solidFill>
                  <a:srgbClr val="FFFFFF"/>
                </a:solidFill>
              </a:rPr>
              <a:t> begins to chase the geese at the park, causing a scene.</a:t>
            </a:r>
          </a:p>
          <a:p>
            <a:endParaRPr lang="en-US" sz="1800" dirty="0" smtClean="0">
              <a:solidFill>
                <a:srgbClr val="FFFFFF"/>
              </a:solidFill>
            </a:endParaRPr>
          </a:p>
          <a:p>
            <a:r>
              <a:rPr lang="en-US" sz="1800" dirty="0" smtClean="0">
                <a:solidFill>
                  <a:srgbClr val="FFFFFF"/>
                </a:solidFill>
              </a:rPr>
              <a:t>Dina eventually has sex with a Japanese businessman for money. On her way home, she thinks about the Kamikaze pilots she learned about in school. </a:t>
            </a:r>
            <a:endParaRPr lang="en-US" sz="1800" dirty="0">
              <a:solidFill>
                <a:srgbClr val="FFFFFF"/>
              </a:solidFill>
            </a:endParaRPr>
          </a:p>
        </p:txBody>
      </p:sp>
      <p:sp>
        <p:nvSpPr>
          <p:cNvPr id="4" name="Title 3"/>
          <p:cNvSpPr>
            <a:spLocks noGrp="1"/>
          </p:cNvSpPr>
          <p:nvPr>
            <p:ph type="title"/>
          </p:nvPr>
        </p:nvSpPr>
        <p:spPr/>
        <p:txBody>
          <a:bodyPr/>
          <a:lstStyle/>
          <a:p>
            <a:r>
              <a:rPr lang="en-US" sz="4000" dirty="0" smtClean="0">
                <a:solidFill>
                  <a:srgbClr val="ACCBF9"/>
                </a:solidFill>
              </a:rPr>
              <a:t>Geese</a:t>
            </a:r>
            <a:endParaRPr lang="en-US" sz="4000" dirty="0">
              <a:solidFill>
                <a:srgbClr val="ACCBF9"/>
              </a:solidFill>
            </a:endParaRPr>
          </a:p>
        </p:txBody>
      </p:sp>
    </p:spTree>
    <p:extLst>
      <p:ext uri="{BB962C8B-B14F-4D97-AF65-F5344CB8AC3E}">
        <p14:creationId xmlns:p14="http://schemas.microsoft.com/office/powerpoint/2010/main" val="3709653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1685" y="2248347"/>
            <a:ext cx="8074000" cy="4609653"/>
          </a:xfrm>
        </p:spPr>
        <p:txBody>
          <a:bodyPr>
            <a:normAutofit/>
          </a:bodyPr>
          <a:lstStyle/>
          <a:p>
            <a:r>
              <a:rPr lang="en-US" sz="1800" dirty="0" smtClean="0"/>
              <a:t>“Or rather, it wasn’t really a plan at all, but a feeling…She did not want to say it, because it made no practical sense, but in the end she went to Japan for the delicate sake cups, resting in her hand like a blossom; she went to Japan for loveliness. ” (p.211)</a:t>
            </a:r>
          </a:p>
          <a:p>
            <a:endParaRPr lang="en-US" sz="1800" dirty="0" smtClean="0"/>
          </a:p>
          <a:p>
            <a:r>
              <a:rPr lang="en-US" sz="1800" dirty="0" smtClean="0"/>
              <a:t>“Even though she never would have stolen anything in America, stealing in Japan gave Dina the same giddy, weightlessness that cursing in another language did. You did it because it was unimportant and foreign.” (p. 225)</a:t>
            </a:r>
          </a:p>
          <a:p>
            <a:endParaRPr lang="en-US" sz="1800" dirty="0" smtClean="0"/>
          </a:p>
          <a:p>
            <a:r>
              <a:rPr lang="en-US" sz="1800" dirty="0" smtClean="0"/>
              <a:t>“She remembered how she’d marveled when she’d read it, amazed that anyone would do such a thing; how—in the all-knowing arrogance of youth– she’d been certain that given the same circumstances, she would have cone something different.” (p. 233)</a:t>
            </a:r>
            <a:br>
              <a:rPr lang="en-US" sz="1800" dirty="0" smtClean="0"/>
            </a:br>
            <a:endParaRPr lang="en-US" sz="1800" dirty="0" smtClean="0"/>
          </a:p>
          <a:p>
            <a:endParaRPr lang="en-US" sz="1800" dirty="0" smtClean="0"/>
          </a:p>
        </p:txBody>
      </p:sp>
      <p:sp>
        <p:nvSpPr>
          <p:cNvPr id="2" name="Title 1"/>
          <p:cNvSpPr>
            <a:spLocks noGrp="1"/>
          </p:cNvSpPr>
          <p:nvPr>
            <p:ph type="title"/>
          </p:nvPr>
        </p:nvSpPr>
        <p:spPr/>
        <p:txBody>
          <a:bodyPr/>
          <a:lstStyle/>
          <a:p>
            <a:r>
              <a:rPr lang="en-US" sz="4000" dirty="0" smtClean="0"/>
              <a:t>Geese</a:t>
            </a:r>
            <a:endParaRPr lang="en-US" sz="4000" dirty="0"/>
          </a:p>
        </p:txBody>
      </p:sp>
    </p:spTree>
    <p:extLst>
      <p:ext uri="{BB962C8B-B14F-4D97-AF65-F5344CB8AC3E}">
        <p14:creationId xmlns:p14="http://schemas.microsoft.com/office/powerpoint/2010/main" val="3482041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421" y="2248347"/>
            <a:ext cx="9018579" cy="4494014"/>
          </a:xfrm>
        </p:spPr>
        <p:txBody>
          <a:bodyPr>
            <a:normAutofit/>
          </a:bodyPr>
          <a:lstStyle/>
          <a:p>
            <a:r>
              <a:rPr lang="en-US" sz="1600" dirty="0" smtClean="0"/>
              <a:t>Doris Yates is a young religious girl. Her mother cleans for a Jewish family, and she helps her mother by cleaning their church. The story is set in 1961</a:t>
            </a:r>
          </a:p>
          <a:p>
            <a:r>
              <a:rPr lang="en-US" sz="1600" dirty="0" smtClean="0"/>
              <a:t>The daughter of the </a:t>
            </a:r>
            <a:r>
              <a:rPr lang="en-US" sz="1600" dirty="0" err="1" smtClean="0"/>
              <a:t>Bermans</a:t>
            </a:r>
            <a:r>
              <a:rPr lang="en-US" sz="1600" dirty="0" smtClean="0"/>
              <a:t>, Olivia, comes to the service at their church to meet Doris and to “find out about Christian salvation.”</a:t>
            </a:r>
          </a:p>
          <a:p>
            <a:r>
              <a:rPr lang="en-US" sz="1600" dirty="0" smtClean="0"/>
              <a:t>Olivia goes to the same school as Doris, and talks to her as “a favor.” Doris proclaims, “I don’t need anyone to talk to. Especially not white people. I talk to my family. I talk to my pastor.”(p. 245)</a:t>
            </a:r>
          </a:p>
          <a:p>
            <a:r>
              <a:rPr lang="en-US" sz="1600" dirty="0" smtClean="0"/>
              <a:t>Doris is friends with the owner of a shop down the street, Mr. Stutz.</a:t>
            </a:r>
          </a:p>
          <a:p>
            <a:r>
              <a:rPr lang="en-US" sz="1600" dirty="0" smtClean="0"/>
              <a:t>Doris wants to go to a sit-in, but others continuously try to persuade her it is not a good idea.</a:t>
            </a:r>
          </a:p>
          <a:p>
            <a:r>
              <a:rPr lang="en-US" sz="1600" dirty="0" err="1" smtClean="0"/>
              <a:t>Livia</a:t>
            </a:r>
            <a:r>
              <a:rPr lang="en-US" sz="1600" dirty="0" smtClean="0"/>
              <a:t> eventually says she is leaving, and that, “…t real crazy people are the ones who do the same thing over and over again? Expecting a different result every time?” (p.259) </a:t>
            </a:r>
          </a:p>
          <a:p>
            <a:r>
              <a:rPr lang="en-US" sz="1600" dirty="0" smtClean="0"/>
              <a:t>After finding out Stutz was closing his shop, Doris walks to a store that only serves white people. She sits at the counter and does her homework, even though the staff tells her to leave. The staff begins to make small talk with her. Eventually, the waitress gives Doris the last half of her shake, and Doris leaves. </a:t>
            </a:r>
            <a:endParaRPr lang="en-US" sz="1600" dirty="0"/>
          </a:p>
        </p:txBody>
      </p:sp>
      <p:sp>
        <p:nvSpPr>
          <p:cNvPr id="2" name="Title 1"/>
          <p:cNvSpPr>
            <a:spLocks noGrp="1"/>
          </p:cNvSpPr>
          <p:nvPr>
            <p:ph type="title"/>
          </p:nvPr>
        </p:nvSpPr>
        <p:spPr/>
        <p:txBody>
          <a:bodyPr/>
          <a:lstStyle/>
          <a:p>
            <a:r>
              <a:rPr lang="en-US" sz="4000" dirty="0" smtClean="0"/>
              <a:t>Doris is Coming</a:t>
            </a:r>
            <a:endParaRPr lang="en-US" sz="4000" dirty="0"/>
          </a:p>
        </p:txBody>
      </p:sp>
    </p:spTree>
    <p:extLst>
      <p:ext uri="{BB962C8B-B14F-4D97-AF65-F5344CB8AC3E}">
        <p14:creationId xmlns:p14="http://schemas.microsoft.com/office/powerpoint/2010/main" val="1061190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247" y="1746589"/>
            <a:ext cx="7745505" cy="5111411"/>
          </a:xfrm>
        </p:spPr>
        <p:txBody>
          <a:bodyPr>
            <a:noAutofit/>
          </a:bodyPr>
          <a:lstStyle/>
          <a:p>
            <a:pPr marL="0" indent="0">
              <a:buNone/>
            </a:pPr>
            <a:endParaRPr lang="en-US" sz="1700" dirty="0" smtClean="0"/>
          </a:p>
          <a:p>
            <a:r>
              <a:rPr lang="en-US" sz="1700" dirty="0" smtClean="0"/>
              <a:t>When Stutz says a sit-in would not be good for Doris, she replies, “What do you mean ‘not so good’? You think I should just walk around and not care that I have to use a separate everything! That my father shouldn’t be able to vote!”(p. 248)</a:t>
            </a:r>
          </a:p>
          <a:p>
            <a:endParaRPr lang="en-US" sz="1700" dirty="0" smtClean="0"/>
          </a:p>
          <a:p>
            <a:r>
              <a:rPr lang="en-US" sz="1700" dirty="0" smtClean="0"/>
              <a:t>When she talks to the Reverend about wanting to go to a sit in, he says, “Do you </a:t>
            </a:r>
            <a:r>
              <a:rPr lang="en-US" sz="1700" dirty="0" err="1" smtClean="0"/>
              <a:t>wanna</a:t>
            </a:r>
            <a:r>
              <a:rPr lang="en-US" sz="1700" dirty="0" smtClean="0"/>
              <a:t> starve, but keep your house with a hilltop view? Or do you </a:t>
            </a:r>
            <a:r>
              <a:rPr lang="en-US" sz="1700" dirty="0" err="1" smtClean="0"/>
              <a:t>wanna</a:t>
            </a:r>
            <a:r>
              <a:rPr lang="en-US" sz="1700" dirty="0" smtClean="0"/>
              <a:t> live in the valley with a full belly?”(p. 251)</a:t>
            </a:r>
          </a:p>
          <a:p>
            <a:endParaRPr lang="en-US" sz="1700" dirty="0" smtClean="0"/>
          </a:p>
          <a:p>
            <a:r>
              <a:rPr lang="en-US" sz="1700" dirty="0" smtClean="0"/>
              <a:t>“Alice had annoyed her, offended her, but she didn’t see any sense in doing anything about it. Acknowledging too much just made it hurt worse. </a:t>
            </a:r>
            <a:r>
              <a:rPr lang="en-US" sz="1700" dirty="0" err="1" smtClean="0"/>
              <a:t>Livia’s</a:t>
            </a:r>
            <a:r>
              <a:rPr lang="en-US" sz="1700" dirty="0" smtClean="0"/>
              <a:t> self-satisfaction and self-righteousness felt just as bad as Alice’s thoughtlessness.” (p.255) </a:t>
            </a:r>
          </a:p>
          <a:p>
            <a:endParaRPr lang="en-US" sz="1700" dirty="0" smtClean="0"/>
          </a:p>
          <a:p>
            <a:r>
              <a:rPr lang="en-US" sz="1700" dirty="0" smtClean="0"/>
              <a:t>“I just want you to know I’m leaving now. Not because you’re making me or because I feel intimidated or anything. I just have to get home now.”(p.265)</a:t>
            </a:r>
            <a:endParaRPr lang="en-US" sz="1700" dirty="0"/>
          </a:p>
        </p:txBody>
      </p:sp>
      <p:sp>
        <p:nvSpPr>
          <p:cNvPr id="4" name="Title 3"/>
          <p:cNvSpPr>
            <a:spLocks noGrp="1"/>
          </p:cNvSpPr>
          <p:nvPr>
            <p:ph type="title"/>
          </p:nvPr>
        </p:nvSpPr>
        <p:spPr/>
        <p:txBody>
          <a:bodyPr/>
          <a:lstStyle/>
          <a:p>
            <a:r>
              <a:rPr lang="en-US" dirty="0" smtClean="0"/>
              <a:t>Key Quotes</a:t>
            </a:r>
            <a:endParaRPr lang="en-US" dirty="0"/>
          </a:p>
        </p:txBody>
      </p:sp>
    </p:spTree>
    <p:extLst>
      <p:ext uri="{BB962C8B-B14F-4D97-AF65-F5344CB8AC3E}">
        <p14:creationId xmlns:p14="http://schemas.microsoft.com/office/powerpoint/2010/main" val="3174515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462654"/>
          </a:xfrm>
        </p:spPr>
        <p:txBody>
          <a:bodyPr>
            <a:normAutofit/>
          </a:bodyPr>
          <a:lstStyle/>
          <a:p>
            <a:pPr marL="0" indent="0">
              <a:buNone/>
            </a:pPr>
            <a:r>
              <a:rPr lang="en-US" sz="1800" dirty="0" smtClean="0"/>
              <a:t>8 stories, related themes:</a:t>
            </a:r>
          </a:p>
          <a:p>
            <a:pPr marL="0" indent="0">
              <a:buNone/>
            </a:pPr>
            <a:endParaRPr lang="en-US" sz="1800" dirty="0"/>
          </a:p>
          <a:p>
            <a:r>
              <a:rPr lang="en-US" sz="1800" b="1" dirty="0" smtClean="0"/>
              <a:t>Issues of identity</a:t>
            </a:r>
            <a:r>
              <a:rPr lang="en-US" sz="1800" dirty="0" smtClean="0"/>
              <a:t>- </a:t>
            </a:r>
            <a:r>
              <a:rPr lang="en-US" sz="1600" dirty="0" smtClean="0"/>
              <a:t>characters who straddle two worlds- choosing an alliance</a:t>
            </a:r>
          </a:p>
          <a:p>
            <a:pPr lvl="0"/>
            <a:r>
              <a:rPr lang="en-US" sz="1800" b="1" dirty="0" smtClean="0"/>
              <a:t>Race Awareness</a:t>
            </a:r>
            <a:r>
              <a:rPr lang="en-US" sz="1800" dirty="0" smtClean="0"/>
              <a:t>- </a:t>
            </a:r>
            <a:r>
              <a:rPr lang="en-US" sz="1600" dirty="0" smtClean="0"/>
              <a:t>coming to terms with ‘</a:t>
            </a:r>
            <a:r>
              <a:rPr lang="en-US" sz="1600" dirty="0"/>
              <a:t>an unstoppable evil’ in the world (Brownies</a:t>
            </a:r>
            <a:r>
              <a:rPr lang="en-US" sz="1600" dirty="0" smtClean="0"/>
              <a:t>), awareness of the “other”</a:t>
            </a:r>
            <a:endParaRPr lang="en-US" sz="1600" dirty="0"/>
          </a:p>
          <a:p>
            <a:r>
              <a:rPr lang="en-US" sz="1800" b="1" dirty="0" smtClean="0"/>
              <a:t>Racial Segregation/ Prejudice</a:t>
            </a:r>
            <a:r>
              <a:rPr lang="en-US" sz="1600" dirty="0" smtClean="0"/>
              <a:t>- Relations of white/black characters and their cultures</a:t>
            </a:r>
          </a:p>
          <a:p>
            <a:endParaRPr lang="en-US" sz="1600" dirty="0" smtClean="0"/>
          </a:p>
          <a:p>
            <a:r>
              <a:rPr lang="en-US" sz="1800" b="1" dirty="0" smtClean="0"/>
              <a:t>Not always a happy ending</a:t>
            </a:r>
            <a:r>
              <a:rPr lang="en-US" sz="1800" dirty="0" smtClean="0"/>
              <a:t>- </a:t>
            </a:r>
            <a:r>
              <a:rPr lang="en-US" sz="1600" dirty="0" smtClean="0"/>
              <a:t>ends with a realization, or some sort of coming to terms</a:t>
            </a:r>
          </a:p>
        </p:txBody>
      </p:sp>
      <p:sp>
        <p:nvSpPr>
          <p:cNvPr id="3" name="Title 2"/>
          <p:cNvSpPr>
            <a:spLocks noGrp="1"/>
          </p:cNvSpPr>
          <p:nvPr>
            <p:ph type="title"/>
          </p:nvPr>
        </p:nvSpPr>
        <p:spPr/>
        <p:txBody>
          <a:bodyPr/>
          <a:lstStyle/>
          <a:p>
            <a:r>
              <a:rPr lang="en-US" dirty="0" smtClean="0"/>
              <a:t>Drinking Coffee Elsewhere</a:t>
            </a:r>
            <a:endParaRPr lang="en-US" dirty="0"/>
          </a:p>
        </p:txBody>
      </p:sp>
    </p:spTree>
    <p:extLst>
      <p:ext uri="{BB962C8B-B14F-4D97-AF65-F5344CB8AC3E}">
        <p14:creationId xmlns:p14="http://schemas.microsoft.com/office/powerpoint/2010/main" val="137666910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699247" y="2248347"/>
            <a:ext cx="7745505" cy="4399934"/>
          </a:xfrm>
        </p:spPr>
        <p:txBody>
          <a:bodyPr>
            <a:normAutofit fontScale="70000" lnSpcReduction="20000"/>
          </a:bodyPr>
          <a:lstStyle/>
          <a:p>
            <a:r>
              <a:rPr lang="en-US" sz="3100" dirty="0">
                <a:solidFill>
                  <a:schemeClr val="tx1"/>
                </a:solidFill>
              </a:rPr>
              <a:t>Throughout </a:t>
            </a:r>
            <a:r>
              <a:rPr lang="en-US" sz="3100" i="1" dirty="0">
                <a:solidFill>
                  <a:schemeClr val="tx1"/>
                </a:solidFill>
              </a:rPr>
              <a:t>Drinking Coffee Elsewhere</a:t>
            </a:r>
            <a:r>
              <a:rPr lang="en-US" sz="3100" dirty="0">
                <a:solidFill>
                  <a:schemeClr val="tx1"/>
                </a:solidFill>
              </a:rPr>
              <a:t>, the idea of identity– what it means and how it can change– is very evident.  </a:t>
            </a:r>
            <a:r>
              <a:rPr lang="en-US" sz="3100" b="1" dirty="0">
                <a:solidFill>
                  <a:schemeClr val="tx1"/>
                </a:solidFill>
              </a:rPr>
              <a:t>Race and </a:t>
            </a:r>
            <a:r>
              <a:rPr lang="en-US" sz="3100" b="1" dirty="0" smtClean="0">
                <a:solidFill>
                  <a:schemeClr val="tx1"/>
                </a:solidFill>
              </a:rPr>
              <a:t>sexuality </a:t>
            </a:r>
            <a:r>
              <a:rPr lang="en-US" sz="3100" dirty="0">
                <a:solidFill>
                  <a:schemeClr val="tx1"/>
                </a:solidFill>
              </a:rPr>
              <a:t>seem to be prime factors in determining identity in this story</a:t>
            </a:r>
            <a:r>
              <a:rPr lang="en-US" sz="3100" dirty="0" smtClean="0">
                <a:solidFill>
                  <a:schemeClr val="tx1"/>
                </a:solidFill>
              </a:rPr>
              <a:t>.</a:t>
            </a:r>
          </a:p>
          <a:p>
            <a:endParaRPr lang="en-US" sz="3100" dirty="0">
              <a:solidFill>
                <a:schemeClr val="tx1"/>
              </a:solidFill>
            </a:endParaRPr>
          </a:p>
          <a:p>
            <a:r>
              <a:rPr lang="en-US" sz="3100" dirty="0">
                <a:solidFill>
                  <a:srgbClr val="16C4C6"/>
                </a:solidFill>
              </a:rPr>
              <a:t>Which aspect(s) of identity did Dina seem to be most affected by? </a:t>
            </a:r>
            <a:endParaRPr lang="en-US" sz="3100" dirty="0" smtClean="0">
              <a:solidFill>
                <a:srgbClr val="16C4C6"/>
              </a:solidFill>
            </a:endParaRPr>
          </a:p>
          <a:p>
            <a:r>
              <a:rPr lang="en-US" sz="3100" dirty="0" smtClean="0">
                <a:solidFill>
                  <a:schemeClr val="tx1"/>
                </a:solidFill>
              </a:rPr>
              <a:t> </a:t>
            </a:r>
            <a:endParaRPr lang="en-US" sz="3100" dirty="0">
              <a:solidFill>
                <a:schemeClr val="tx1"/>
              </a:solidFill>
            </a:endParaRPr>
          </a:p>
          <a:p>
            <a:r>
              <a:rPr lang="en-US" sz="3100" dirty="0">
                <a:solidFill>
                  <a:srgbClr val="16C4C6"/>
                </a:solidFill>
              </a:rPr>
              <a:t>Which aspect(s) of identity did Heidi seem to be most affected by</a:t>
            </a:r>
            <a:r>
              <a:rPr lang="en-US" sz="3100" dirty="0" smtClean="0">
                <a:solidFill>
                  <a:srgbClr val="16C4C6"/>
                </a:solidFill>
              </a:rPr>
              <a:t>?</a:t>
            </a:r>
          </a:p>
          <a:p>
            <a:endParaRPr lang="en-US" sz="3100" dirty="0">
              <a:solidFill>
                <a:schemeClr val="tx1"/>
              </a:solidFill>
            </a:endParaRPr>
          </a:p>
          <a:p>
            <a:r>
              <a:rPr lang="en-US" sz="3100" dirty="0">
                <a:solidFill>
                  <a:srgbClr val="16C4C6"/>
                </a:solidFill>
              </a:rPr>
              <a:t>Why might these aspects look different in each character?  Where do we see this in modern society and media?</a:t>
            </a:r>
          </a:p>
        </p:txBody>
      </p:sp>
      <p:sp>
        <p:nvSpPr>
          <p:cNvPr id="14338" name="Rectangle 2"/>
          <p:cNvSpPr>
            <a:spLocks noGrp="1" noChangeArrowheads="1"/>
          </p:cNvSpPr>
          <p:nvPr>
            <p:ph type="title"/>
          </p:nvPr>
        </p:nvSpPr>
        <p:spPr>
          <a:xfrm>
            <a:off x="457200" y="304800"/>
            <a:ext cx="8229600" cy="1143000"/>
          </a:xfrm>
        </p:spPr>
        <p:txBody>
          <a:bodyPr/>
          <a:lstStyle/>
          <a:p>
            <a:r>
              <a:rPr lang="en-US" sz="4000" dirty="0">
                <a:solidFill>
                  <a:srgbClr val="ACCBF9"/>
                </a:solidFill>
              </a:rPr>
              <a:t>Identity: Race and Sexuality</a:t>
            </a:r>
          </a:p>
        </p:txBody>
      </p:sp>
    </p:spTree>
    <p:extLst>
      <p:ext uri="{BB962C8B-B14F-4D97-AF65-F5344CB8AC3E}">
        <p14:creationId xmlns:p14="http://schemas.microsoft.com/office/powerpoint/2010/main" val="2941781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p:txBody>
          <a:bodyPr>
            <a:normAutofit fontScale="92500"/>
          </a:bodyPr>
          <a:lstStyle/>
          <a:p>
            <a:r>
              <a:rPr lang="en-US" dirty="0" smtClean="0">
                <a:solidFill>
                  <a:srgbClr val="FFFFFF"/>
                </a:solidFill>
              </a:rPr>
              <a:t>Example: In Speaking in Tongues, Tia comes from a small town and ultra-religious upbringing.  It is clear that she is young and innocent at the start of the story.  After her experiences with sexuality with </a:t>
            </a:r>
            <a:r>
              <a:rPr lang="en-US" dirty="0" err="1" smtClean="0">
                <a:solidFill>
                  <a:srgbClr val="FFFFFF"/>
                </a:solidFill>
              </a:rPr>
              <a:t>Dezi</a:t>
            </a:r>
            <a:r>
              <a:rPr lang="en-US" dirty="0" smtClean="0">
                <a:solidFill>
                  <a:srgbClr val="FFFFFF"/>
                </a:solidFill>
              </a:rPr>
              <a:t> and Marie in Atlanta (</a:t>
            </a:r>
            <a:r>
              <a:rPr lang="en-US" dirty="0" err="1" smtClean="0">
                <a:solidFill>
                  <a:srgbClr val="FFFFFF"/>
                </a:solidFill>
              </a:rPr>
              <a:t>Dezi</a:t>
            </a:r>
            <a:r>
              <a:rPr lang="en-US" dirty="0">
                <a:solidFill>
                  <a:srgbClr val="FFFFFF"/>
                </a:solidFill>
              </a:rPr>
              <a:t> </a:t>
            </a:r>
            <a:r>
              <a:rPr lang="en-US" dirty="0" smtClean="0">
                <a:solidFill>
                  <a:srgbClr val="FFFFFF"/>
                </a:solidFill>
              </a:rPr>
              <a:t>pressuring her to have sex and exerting physical dominance over her, and learning about Marie’s lifestyle), it becomes clear that she has lost a great deal of that innocence, and far too young. </a:t>
            </a:r>
          </a:p>
          <a:p>
            <a:r>
              <a:rPr lang="en-US" dirty="0" smtClean="0">
                <a:solidFill>
                  <a:srgbClr val="FFFFFF"/>
                </a:solidFill>
              </a:rPr>
              <a:t>Get into groups and discuss how you saw a character’s loss of innocence in one of the stories. Give examples of events you think led up to that loss of innocence. </a:t>
            </a:r>
            <a:endParaRPr lang="en-US" dirty="0">
              <a:solidFill>
                <a:srgbClr val="FFFFFF"/>
              </a:solidFill>
            </a:endParaRPr>
          </a:p>
        </p:txBody>
      </p:sp>
      <p:sp>
        <p:nvSpPr>
          <p:cNvPr id="17410" name="Rectangle 2"/>
          <p:cNvSpPr>
            <a:spLocks noGrp="1" noChangeArrowheads="1"/>
          </p:cNvSpPr>
          <p:nvPr>
            <p:ph type="title"/>
          </p:nvPr>
        </p:nvSpPr>
        <p:spPr>
          <a:xfrm>
            <a:off x="457200" y="304800"/>
            <a:ext cx="8229600" cy="1143000"/>
          </a:xfrm>
        </p:spPr>
        <p:txBody>
          <a:bodyPr/>
          <a:lstStyle/>
          <a:p>
            <a:r>
              <a:rPr lang="en-US" sz="4000" dirty="0">
                <a:solidFill>
                  <a:srgbClr val="ACCBF9"/>
                </a:solidFill>
              </a:rPr>
              <a:t>The Loss of Innocence</a:t>
            </a:r>
          </a:p>
        </p:txBody>
      </p:sp>
    </p:spTree>
    <p:extLst>
      <p:ext uri="{BB962C8B-B14F-4D97-AF65-F5344CB8AC3E}">
        <p14:creationId xmlns:p14="http://schemas.microsoft.com/office/powerpoint/2010/main" val="53788408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p:txBody>
          <a:bodyPr/>
          <a:lstStyle/>
          <a:p>
            <a:r>
              <a:rPr lang="en-US" sz="2800" dirty="0">
                <a:solidFill>
                  <a:schemeClr val="tx1"/>
                </a:solidFill>
                <a:latin typeface="Gabriola" charset="0"/>
              </a:rPr>
              <a:t>The Purity Myth– </a:t>
            </a:r>
            <a:r>
              <a:rPr lang="en-US" sz="2800" dirty="0" smtClean="0">
                <a:solidFill>
                  <a:schemeClr val="tx1"/>
                </a:solidFill>
                <a:latin typeface="Arial"/>
              </a:rPr>
              <a:t>“</a:t>
            </a:r>
            <a:r>
              <a:rPr lang="en-US" sz="2800" dirty="0" smtClean="0">
                <a:solidFill>
                  <a:schemeClr val="tx1"/>
                </a:solidFill>
                <a:latin typeface="Gabriola" charset="0"/>
              </a:rPr>
              <a:t>The </a:t>
            </a:r>
            <a:r>
              <a:rPr lang="en-US" sz="2800" dirty="0">
                <a:solidFill>
                  <a:schemeClr val="tx1"/>
                </a:solidFill>
                <a:latin typeface="Gabriola" charset="0"/>
              </a:rPr>
              <a:t>Virginity </a:t>
            </a:r>
            <a:r>
              <a:rPr lang="en-US" sz="2800" dirty="0" smtClean="0">
                <a:solidFill>
                  <a:schemeClr val="tx1"/>
                </a:solidFill>
                <a:latin typeface="Gabriola" charset="0"/>
              </a:rPr>
              <a:t>Movement</a:t>
            </a:r>
            <a:r>
              <a:rPr lang="en-US" sz="2800" dirty="0" smtClean="0">
                <a:solidFill>
                  <a:schemeClr val="tx1"/>
                </a:solidFill>
                <a:latin typeface="Arial"/>
              </a:rPr>
              <a:t>’</a:t>
            </a:r>
            <a:r>
              <a:rPr lang="en-US" sz="2800" dirty="0" smtClean="0">
                <a:solidFill>
                  <a:schemeClr val="tx1"/>
                </a:solidFill>
                <a:latin typeface="Gabriola" charset="0"/>
              </a:rPr>
              <a:t>s </a:t>
            </a:r>
            <a:r>
              <a:rPr lang="en-US" sz="2800" dirty="0">
                <a:solidFill>
                  <a:schemeClr val="tx1"/>
                </a:solidFill>
                <a:latin typeface="Gabriola" charset="0"/>
              </a:rPr>
              <a:t>War Against Women</a:t>
            </a:r>
            <a:r>
              <a:rPr lang="ja-JP" altLang="en-US" sz="2800" dirty="0">
                <a:solidFill>
                  <a:schemeClr val="tx1"/>
                </a:solidFill>
                <a:latin typeface="Arial"/>
              </a:rPr>
              <a:t>”</a:t>
            </a:r>
            <a:endParaRPr lang="en-US" sz="2800" dirty="0">
              <a:solidFill>
                <a:schemeClr val="tx1"/>
              </a:solidFill>
              <a:latin typeface="Gabriola" charset="0"/>
            </a:endParaRPr>
          </a:p>
          <a:p>
            <a:pPr lvl="1"/>
            <a:r>
              <a:rPr lang="en-US" dirty="0">
                <a:solidFill>
                  <a:schemeClr val="tx1"/>
                </a:solidFill>
                <a:latin typeface="Gabriola" charset="0"/>
              </a:rPr>
              <a:t>This documentary espouses the idea that </a:t>
            </a:r>
            <a:r>
              <a:rPr lang="en-US" dirty="0" smtClean="0">
                <a:solidFill>
                  <a:schemeClr val="tx1"/>
                </a:solidFill>
                <a:latin typeface="Arial"/>
              </a:rPr>
              <a:t>“</a:t>
            </a:r>
            <a:r>
              <a:rPr lang="en-US" dirty="0" smtClean="0">
                <a:solidFill>
                  <a:schemeClr val="tx1"/>
                </a:solidFill>
                <a:latin typeface="Gabriola" charset="0"/>
              </a:rPr>
              <a:t>boys </a:t>
            </a:r>
            <a:r>
              <a:rPr lang="en-US" dirty="0">
                <a:solidFill>
                  <a:schemeClr val="tx1"/>
                </a:solidFill>
                <a:latin typeface="Gabriola" charset="0"/>
              </a:rPr>
              <a:t>have been taught that the things that make them men—good men– are transcendent ideals like courage and honesty and integrity.  Girls, on the other hand, have been led to believe that a </a:t>
            </a:r>
            <a:r>
              <a:rPr lang="en-US" dirty="0" smtClean="0">
                <a:solidFill>
                  <a:schemeClr val="tx1"/>
                </a:solidFill>
                <a:latin typeface="Gabriola" charset="0"/>
              </a:rPr>
              <a:t>woman</a:t>
            </a:r>
            <a:r>
              <a:rPr lang="en-US" dirty="0" smtClean="0">
                <a:solidFill>
                  <a:schemeClr val="tx1"/>
                </a:solidFill>
                <a:latin typeface="Arial"/>
              </a:rPr>
              <a:t>’</a:t>
            </a:r>
            <a:r>
              <a:rPr lang="en-US" dirty="0" smtClean="0">
                <a:solidFill>
                  <a:schemeClr val="tx1"/>
                </a:solidFill>
                <a:latin typeface="Gabriola" charset="0"/>
              </a:rPr>
              <a:t>s </a:t>
            </a:r>
            <a:r>
              <a:rPr lang="en-US" dirty="0">
                <a:solidFill>
                  <a:schemeClr val="tx1"/>
                </a:solidFill>
                <a:latin typeface="Gabriola" charset="0"/>
              </a:rPr>
              <a:t>moral compass lies somewhere between her legs, literally.</a:t>
            </a:r>
            <a:r>
              <a:rPr lang="ja-JP" altLang="en-US" dirty="0" smtClean="0">
                <a:solidFill>
                  <a:schemeClr val="tx1"/>
                </a:solidFill>
                <a:latin typeface="Arial"/>
              </a:rPr>
              <a:t>”</a:t>
            </a:r>
            <a:endParaRPr lang="en-US" altLang="ja-JP" dirty="0" smtClean="0">
              <a:solidFill>
                <a:schemeClr val="tx1"/>
              </a:solidFill>
              <a:latin typeface="Arial"/>
            </a:endParaRPr>
          </a:p>
          <a:p>
            <a:pPr lvl="1"/>
            <a:endParaRPr lang="en-US" dirty="0">
              <a:solidFill>
                <a:schemeClr val="tx1"/>
              </a:solidFill>
              <a:latin typeface="Gabriola" charset="0"/>
            </a:endParaRPr>
          </a:p>
          <a:p>
            <a:pPr lvl="1">
              <a:buFontTx/>
              <a:buNone/>
            </a:pPr>
            <a:r>
              <a:rPr lang="en-US" dirty="0">
                <a:solidFill>
                  <a:schemeClr val="tx1"/>
                </a:solidFill>
                <a:hlinkClick r:id="rId2"/>
              </a:rPr>
              <a:t>http://www.youtube.com/watch?v=96n25hvuOTw</a:t>
            </a:r>
            <a:r>
              <a:rPr lang="en-US" dirty="0">
                <a:solidFill>
                  <a:schemeClr val="tx1"/>
                </a:solidFill>
              </a:rPr>
              <a:t> </a:t>
            </a:r>
          </a:p>
        </p:txBody>
      </p:sp>
      <p:sp>
        <p:nvSpPr>
          <p:cNvPr id="16386" name="Rectangle 2"/>
          <p:cNvSpPr>
            <a:spLocks noGrp="1" noChangeArrowheads="1"/>
          </p:cNvSpPr>
          <p:nvPr>
            <p:ph type="title"/>
          </p:nvPr>
        </p:nvSpPr>
        <p:spPr/>
        <p:txBody>
          <a:bodyPr/>
          <a:lstStyle/>
          <a:p>
            <a:r>
              <a:rPr lang="en-US" sz="4000" dirty="0" smtClean="0">
                <a:solidFill>
                  <a:srgbClr val="ACCBF9"/>
                </a:solidFill>
              </a:rPr>
              <a:t>Religion’s </a:t>
            </a:r>
            <a:r>
              <a:rPr lang="en-US" sz="4000" dirty="0">
                <a:solidFill>
                  <a:srgbClr val="ACCBF9"/>
                </a:solidFill>
              </a:rPr>
              <a:t>Power Over Women</a:t>
            </a:r>
          </a:p>
        </p:txBody>
      </p:sp>
    </p:spTree>
    <p:extLst>
      <p:ext uri="{BB962C8B-B14F-4D97-AF65-F5344CB8AC3E}">
        <p14:creationId xmlns:p14="http://schemas.microsoft.com/office/powerpoint/2010/main" val="40333740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914400" y="457200"/>
            <a:ext cx="7696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4000" b="1" dirty="0">
                <a:solidFill>
                  <a:srgbClr val="ACCBF9"/>
                </a:solidFill>
                <a:latin typeface="+mj-lt"/>
              </a:rPr>
              <a:t>THE PURITY MYTH</a:t>
            </a:r>
          </a:p>
        </p:txBody>
      </p:sp>
      <p:sp>
        <p:nvSpPr>
          <p:cNvPr id="20485" name="Text Box 5"/>
          <p:cNvSpPr txBox="1">
            <a:spLocks noChangeArrowheads="1"/>
          </p:cNvSpPr>
          <p:nvPr/>
        </p:nvSpPr>
        <p:spPr bwMode="auto">
          <a:xfrm>
            <a:off x="457200" y="1524000"/>
            <a:ext cx="2209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dirty="0">
                <a:solidFill>
                  <a:srgbClr val="FFFFFF"/>
                </a:solidFill>
              </a:rPr>
              <a:t>Evangelical Christians</a:t>
            </a:r>
          </a:p>
        </p:txBody>
      </p:sp>
      <p:sp>
        <p:nvSpPr>
          <p:cNvPr id="20486" name="Text Box 6"/>
          <p:cNvSpPr txBox="1">
            <a:spLocks noChangeArrowheads="1"/>
          </p:cNvSpPr>
          <p:nvPr/>
        </p:nvSpPr>
        <p:spPr bwMode="auto">
          <a:xfrm>
            <a:off x="6400800" y="1524000"/>
            <a:ext cx="1905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dirty="0">
                <a:solidFill>
                  <a:srgbClr val="FFFFFF"/>
                </a:solidFill>
              </a:rPr>
              <a:t>Political activists/ policy wonks</a:t>
            </a:r>
          </a:p>
        </p:txBody>
      </p:sp>
      <p:sp>
        <p:nvSpPr>
          <p:cNvPr id="20487" name="Line 7"/>
          <p:cNvSpPr>
            <a:spLocks noChangeShapeType="1"/>
          </p:cNvSpPr>
          <p:nvPr/>
        </p:nvSpPr>
        <p:spPr bwMode="auto">
          <a:xfrm flipH="1">
            <a:off x="2667000" y="1066800"/>
            <a:ext cx="13716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rgbClr val="000000"/>
              </a:solidFill>
            </a:endParaRPr>
          </a:p>
        </p:txBody>
      </p:sp>
      <p:sp>
        <p:nvSpPr>
          <p:cNvPr id="20488" name="Line 8"/>
          <p:cNvSpPr>
            <a:spLocks noChangeShapeType="1"/>
          </p:cNvSpPr>
          <p:nvPr/>
        </p:nvSpPr>
        <p:spPr bwMode="auto">
          <a:xfrm>
            <a:off x="5410200" y="1066800"/>
            <a:ext cx="10668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rgbClr val="000000"/>
              </a:solidFill>
            </a:endParaRPr>
          </a:p>
        </p:txBody>
      </p:sp>
      <p:pic>
        <p:nvPicPr>
          <p:cNvPr id="20490" name="Picture 10" descr="ANd9GcTmGvBKakp-WecZin5U7dHqW5IO2Wtt_nDhhBS4IU2T6v5K78Qs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438400"/>
            <a:ext cx="2247900" cy="2038350"/>
          </a:xfrm>
          <a:prstGeom prst="rect">
            <a:avLst/>
          </a:prstGeom>
          <a:noFill/>
          <a:extLst>
            <a:ext uri="{909E8E84-426E-40dd-AFC4-6F175D3DCCD1}">
              <a14:hiddenFill xmlns:a14="http://schemas.microsoft.com/office/drawing/2010/main">
                <a:solidFill>
                  <a:srgbClr val="FFFFFF"/>
                </a:solidFill>
              </a14:hiddenFill>
            </a:ext>
          </a:extLst>
        </p:spPr>
      </p:pic>
      <p:pic>
        <p:nvPicPr>
          <p:cNvPr id="20492" name="Picture 12" descr="evangelic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09800"/>
            <a:ext cx="1752600" cy="2257425"/>
          </a:xfrm>
          <a:prstGeom prst="rect">
            <a:avLst/>
          </a:prstGeom>
          <a:noFill/>
          <a:extLst>
            <a:ext uri="{909E8E84-426E-40dd-AFC4-6F175D3DCCD1}">
              <a14:hiddenFill xmlns:a14="http://schemas.microsoft.com/office/drawing/2010/main">
                <a:solidFill>
                  <a:srgbClr val="FFFFFF"/>
                </a:solidFill>
              </a14:hiddenFill>
            </a:ext>
          </a:extLst>
        </p:spPr>
      </p:pic>
      <p:sp>
        <p:nvSpPr>
          <p:cNvPr id="20493" name="Line 13"/>
          <p:cNvSpPr>
            <a:spLocks noChangeShapeType="1"/>
          </p:cNvSpPr>
          <p:nvPr/>
        </p:nvSpPr>
        <p:spPr bwMode="auto">
          <a:xfrm>
            <a:off x="2895600" y="4648200"/>
            <a:ext cx="12954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rgbClr val="000000"/>
              </a:solidFill>
            </a:endParaRPr>
          </a:p>
        </p:txBody>
      </p:sp>
      <p:sp>
        <p:nvSpPr>
          <p:cNvPr id="20494" name="Line 14"/>
          <p:cNvSpPr>
            <a:spLocks noChangeShapeType="1"/>
          </p:cNvSpPr>
          <p:nvPr/>
        </p:nvSpPr>
        <p:spPr bwMode="auto">
          <a:xfrm flipH="1">
            <a:off x="4876800" y="4572000"/>
            <a:ext cx="14478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rgbClr val="000000"/>
              </a:solidFill>
            </a:endParaRPr>
          </a:p>
        </p:txBody>
      </p:sp>
      <p:sp>
        <p:nvSpPr>
          <p:cNvPr id="20495" name="Text Box 15"/>
          <p:cNvSpPr txBox="1">
            <a:spLocks noChangeArrowheads="1"/>
          </p:cNvSpPr>
          <p:nvPr/>
        </p:nvSpPr>
        <p:spPr bwMode="auto">
          <a:xfrm>
            <a:off x="381000" y="5638800"/>
            <a:ext cx="8382000" cy="110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dirty="0">
                <a:solidFill>
                  <a:srgbClr val="FFFFFF"/>
                </a:solidFill>
              </a:rPr>
              <a:t>SUBMISSIVE WOMEN…</a:t>
            </a:r>
          </a:p>
          <a:p>
            <a:pPr>
              <a:spcBef>
                <a:spcPct val="50000"/>
              </a:spcBef>
              <a:buFontTx/>
              <a:buChar char="•"/>
            </a:pPr>
            <a:r>
              <a:rPr lang="en-US" sz="1600" dirty="0">
                <a:solidFill>
                  <a:srgbClr val="FFFFFF"/>
                </a:solidFill>
              </a:rPr>
              <a:t>Every Tongue Shall Confess?                                 Others??</a:t>
            </a:r>
          </a:p>
          <a:p>
            <a:pPr>
              <a:spcBef>
                <a:spcPct val="50000"/>
              </a:spcBef>
              <a:buFontTx/>
              <a:buChar char="•"/>
            </a:pPr>
            <a:r>
              <a:rPr lang="en-US" sz="1600" dirty="0">
                <a:solidFill>
                  <a:srgbClr val="FFFFFF"/>
                </a:solidFill>
              </a:rPr>
              <a:t>Speaking in Tongues?</a:t>
            </a:r>
          </a:p>
        </p:txBody>
      </p:sp>
    </p:spTree>
    <p:extLst>
      <p:ext uri="{BB962C8B-B14F-4D97-AF65-F5344CB8AC3E}">
        <p14:creationId xmlns:p14="http://schemas.microsoft.com/office/powerpoint/2010/main" val="159014898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p:txBody>
          <a:bodyPr/>
          <a:lstStyle/>
          <a:p>
            <a:pPr>
              <a:buFontTx/>
              <a:buNone/>
            </a:pPr>
            <a:r>
              <a:rPr lang="en-US" dirty="0">
                <a:solidFill>
                  <a:srgbClr val="FFFFFF"/>
                </a:solidFill>
              </a:rPr>
              <a:t>How does this video and ideology apply to stories in Drinking Coffee Elsewhere?</a:t>
            </a:r>
          </a:p>
          <a:p>
            <a:pPr>
              <a:buFontTx/>
              <a:buNone/>
            </a:pPr>
            <a:endParaRPr lang="en-US" dirty="0">
              <a:solidFill>
                <a:srgbClr val="FFFFFF"/>
              </a:solidFill>
            </a:endParaRPr>
          </a:p>
          <a:p>
            <a:pPr>
              <a:buFontTx/>
              <a:buNone/>
            </a:pPr>
            <a:r>
              <a:rPr lang="en-US" dirty="0">
                <a:solidFill>
                  <a:srgbClr val="FFFFFF"/>
                </a:solidFill>
              </a:rPr>
              <a:t>In what ways do we see women being constrained by religion/religious ideals/these concepts of </a:t>
            </a:r>
            <a:r>
              <a:rPr lang="en-US" dirty="0" smtClean="0">
                <a:solidFill>
                  <a:srgbClr val="FFFFFF"/>
                </a:solidFill>
              </a:rPr>
              <a:t>femininity </a:t>
            </a:r>
            <a:r>
              <a:rPr lang="en-US" dirty="0">
                <a:solidFill>
                  <a:srgbClr val="FFFFFF"/>
                </a:solidFill>
              </a:rPr>
              <a:t>and sexuality?</a:t>
            </a:r>
          </a:p>
        </p:txBody>
      </p:sp>
      <p:sp>
        <p:nvSpPr>
          <p:cNvPr id="19458" name="Rectangle 2"/>
          <p:cNvSpPr>
            <a:spLocks noGrp="1" noChangeArrowheads="1"/>
          </p:cNvSpPr>
          <p:nvPr>
            <p:ph type="title"/>
          </p:nvPr>
        </p:nvSpPr>
        <p:spPr/>
        <p:txBody>
          <a:bodyPr/>
          <a:lstStyle/>
          <a:p>
            <a:r>
              <a:rPr lang="en-US" sz="4000" dirty="0" smtClean="0">
                <a:solidFill>
                  <a:srgbClr val="ACCBF9"/>
                </a:solidFill>
              </a:rPr>
              <a:t>What Do You Think?</a:t>
            </a:r>
            <a:endParaRPr lang="en-US" sz="4000" dirty="0">
              <a:solidFill>
                <a:srgbClr val="ACCBF9"/>
              </a:solidFill>
            </a:endParaRPr>
          </a:p>
        </p:txBody>
      </p:sp>
    </p:spTree>
    <p:extLst>
      <p:ext uri="{BB962C8B-B14F-4D97-AF65-F5344CB8AC3E}">
        <p14:creationId xmlns:p14="http://schemas.microsoft.com/office/powerpoint/2010/main" val="14727091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dirty="0" smtClean="0"/>
              <a:t>ZZ (</a:t>
            </a:r>
            <a:r>
              <a:rPr lang="en-US" dirty="0" err="1" smtClean="0"/>
              <a:t>Zuwena</a:t>
            </a:r>
            <a:r>
              <a:rPr lang="en-US" dirty="0" smtClean="0"/>
              <a:t>) Packer</a:t>
            </a:r>
          </a:p>
          <a:p>
            <a:pPr marL="0" indent="0">
              <a:buNone/>
            </a:pPr>
            <a:endParaRPr lang="en-US" dirty="0" smtClean="0"/>
          </a:p>
          <a:p>
            <a:pPr marL="0" indent="0">
              <a:buNone/>
            </a:pPr>
            <a:endParaRPr lang="en-US" dirty="0" smtClean="0"/>
          </a:p>
          <a:p>
            <a:r>
              <a:rPr lang="en-US" sz="2000" dirty="0" smtClean="0"/>
              <a:t>“ZZ” was a childhood nickname</a:t>
            </a:r>
          </a:p>
          <a:p>
            <a:endParaRPr lang="en-US" sz="2000" dirty="0" smtClean="0"/>
          </a:p>
          <a:p>
            <a:r>
              <a:rPr lang="en-US" sz="2000" dirty="0" smtClean="0"/>
              <a:t>Grew up in Atlanta, Georgia and Louisville, Kentucky</a:t>
            </a:r>
          </a:p>
          <a:p>
            <a:endParaRPr lang="en-US" sz="2000" dirty="0" smtClean="0"/>
          </a:p>
          <a:p>
            <a:r>
              <a:rPr lang="en-US" sz="2000" dirty="0" smtClean="0"/>
              <a:t>First published work in </a:t>
            </a:r>
            <a:r>
              <a:rPr lang="en-US" sz="2000" i="1" dirty="0" smtClean="0"/>
              <a:t>Seventeen</a:t>
            </a:r>
            <a:r>
              <a:rPr lang="en-US" sz="2000" dirty="0" smtClean="0"/>
              <a:t> Magazine, at age 19</a:t>
            </a:r>
          </a:p>
          <a:p>
            <a:endParaRPr lang="en-US" sz="2000" dirty="0" smtClean="0"/>
          </a:p>
          <a:p>
            <a:r>
              <a:rPr lang="en-US" sz="2000" dirty="0" smtClean="0"/>
              <a:t>Received a B.A. from Yale, M.A. from Johns Hopkins, and M.F.A from University of Iowa</a:t>
            </a:r>
          </a:p>
          <a:p>
            <a:endParaRPr lang="en-US" sz="2000" dirty="0" smtClean="0"/>
          </a:p>
          <a:p>
            <a:endParaRPr lang="en-US" sz="2000" dirty="0"/>
          </a:p>
        </p:txBody>
      </p:sp>
      <p:sp>
        <p:nvSpPr>
          <p:cNvPr id="3" name="Title 2"/>
          <p:cNvSpPr>
            <a:spLocks noGrp="1"/>
          </p:cNvSpPr>
          <p:nvPr>
            <p:ph type="title"/>
          </p:nvPr>
        </p:nvSpPr>
        <p:spPr/>
        <p:txBody>
          <a:bodyPr/>
          <a:lstStyle/>
          <a:p>
            <a:pPr algn="l"/>
            <a:r>
              <a:rPr lang="en-US" dirty="0" smtClean="0"/>
              <a:t>  ZZ Packer</a:t>
            </a:r>
            <a:endParaRPr lang="en-US" dirty="0"/>
          </a:p>
        </p:txBody>
      </p:sp>
      <p:pic>
        <p:nvPicPr>
          <p:cNvPr id="4" name="Picture 3" descr="zz%20packer.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621641">
            <a:off x="4257632" y="695781"/>
            <a:ext cx="4242171" cy="2828114"/>
          </a:xfrm>
          <a:prstGeom prst="rect">
            <a:avLst/>
          </a:prstGeom>
        </p:spPr>
      </p:pic>
    </p:spTree>
    <p:extLst>
      <p:ext uri="{BB962C8B-B14F-4D97-AF65-F5344CB8AC3E}">
        <p14:creationId xmlns:p14="http://schemas.microsoft.com/office/powerpoint/2010/main" val="29749499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377661"/>
          </a:xfrm>
        </p:spPr>
        <p:txBody>
          <a:bodyPr>
            <a:normAutofit fontScale="85000" lnSpcReduction="10000"/>
          </a:bodyPr>
          <a:lstStyle/>
          <a:p>
            <a:r>
              <a:rPr lang="en-US" sz="2100" b="1" dirty="0" smtClean="0"/>
              <a:t>Q:. </a:t>
            </a:r>
            <a:r>
              <a:rPr lang="en-US" sz="2100" b="1" dirty="0"/>
              <a:t>For you, what characteristics make the most powerful stories? </a:t>
            </a:r>
            <a:r>
              <a:rPr lang="en-US" sz="2100" dirty="0"/>
              <a:t> </a:t>
            </a:r>
            <a:endParaRPr lang="en-US" sz="2100" dirty="0" smtClean="0"/>
          </a:p>
          <a:p>
            <a:endParaRPr lang="en-US" dirty="0" smtClean="0"/>
          </a:p>
          <a:p>
            <a:r>
              <a:rPr lang="en-US" sz="2200" dirty="0" smtClean="0">
                <a:solidFill>
                  <a:srgbClr val="16C4C6"/>
                </a:solidFill>
              </a:rPr>
              <a:t>A: Voice </a:t>
            </a:r>
            <a:r>
              <a:rPr lang="en-US" sz="2200" dirty="0">
                <a:solidFill>
                  <a:srgbClr val="16C4C6"/>
                </a:solidFill>
              </a:rPr>
              <a:t>and resonance</a:t>
            </a:r>
            <a:r>
              <a:rPr lang="en-US" sz="2200" dirty="0" smtClean="0">
                <a:solidFill>
                  <a:srgbClr val="16C4C6"/>
                </a:solidFill>
              </a:rPr>
              <a:t>.</a:t>
            </a:r>
          </a:p>
          <a:p>
            <a:r>
              <a:rPr lang="en-US" sz="2200" dirty="0" smtClean="0">
                <a:solidFill>
                  <a:srgbClr val="16C4C6"/>
                </a:solidFill>
              </a:rPr>
              <a:t>Voice= character-based, Style= author-based</a:t>
            </a:r>
          </a:p>
          <a:p>
            <a:endParaRPr lang="en-US" sz="2200" dirty="0" smtClean="0"/>
          </a:p>
          <a:p>
            <a:r>
              <a:rPr lang="en-US" sz="1900" dirty="0" smtClean="0"/>
              <a:t>“There </a:t>
            </a:r>
            <a:r>
              <a:rPr lang="en-US" sz="1900" dirty="0"/>
              <a:t>is a certain inescapability to certain stories in which the author has found the right </a:t>
            </a:r>
            <a:r>
              <a:rPr lang="en-US" sz="1900" b="1" dirty="0"/>
              <a:t>voice</a:t>
            </a:r>
            <a:r>
              <a:rPr lang="en-US" sz="1900" dirty="0"/>
              <a:t> for the story or for the character; they are a bit like car wrecks or ambulance sirens: we </a:t>
            </a:r>
            <a:r>
              <a:rPr lang="en-US" sz="1900" i="1" dirty="0"/>
              <a:t>have</a:t>
            </a:r>
            <a:r>
              <a:rPr lang="en-US" sz="1900" dirty="0"/>
              <a:t> to look at a wreck</a:t>
            </a:r>
            <a:r>
              <a:rPr lang="en-US" sz="1900" b="1" dirty="0"/>
              <a:t>, we </a:t>
            </a:r>
            <a:r>
              <a:rPr lang="en-US" sz="1900" b="1" i="1" dirty="0"/>
              <a:t>can’t help</a:t>
            </a:r>
            <a:r>
              <a:rPr lang="en-US" sz="1900" b="1" dirty="0"/>
              <a:t> but hear the </a:t>
            </a:r>
            <a:r>
              <a:rPr lang="en-US" sz="1900" b="1" dirty="0" smtClean="0"/>
              <a:t>sirens</a:t>
            </a:r>
            <a:r>
              <a:rPr lang="en-US" sz="1900" dirty="0" smtClean="0"/>
              <a:t>.”</a:t>
            </a:r>
          </a:p>
          <a:p>
            <a:endParaRPr lang="en-US" sz="1900" dirty="0" smtClean="0"/>
          </a:p>
          <a:p>
            <a:r>
              <a:rPr lang="en-US" sz="2000" dirty="0"/>
              <a:t>“At some point the writer must ask himself in what way the story is also universal, for </a:t>
            </a:r>
            <a:r>
              <a:rPr lang="en-US" sz="2000" b="1" dirty="0"/>
              <a:t>all good stories are both particular and universal.</a:t>
            </a:r>
            <a:r>
              <a:rPr lang="en-US" sz="2000" dirty="0"/>
              <a:t>”</a:t>
            </a:r>
          </a:p>
          <a:p>
            <a:endParaRPr lang="en-US" sz="2000" dirty="0"/>
          </a:p>
          <a:p>
            <a:r>
              <a:rPr lang="en-US" sz="2000" dirty="0" smtClean="0">
                <a:solidFill>
                  <a:srgbClr val="16C4C6"/>
                </a:solidFill>
              </a:rPr>
              <a:t> </a:t>
            </a:r>
            <a:r>
              <a:rPr lang="en-US" dirty="0">
                <a:solidFill>
                  <a:srgbClr val="16C4C6"/>
                </a:solidFill>
              </a:rPr>
              <a:t>Universal/ Philosophical endings to stories in Drinking Coffee Elsewhere </a:t>
            </a:r>
            <a:endParaRPr lang="en-US" dirty="0" smtClean="0">
              <a:solidFill>
                <a:srgbClr val="16C4C6"/>
              </a:solidFill>
            </a:endParaRPr>
          </a:p>
        </p:txBody>
      </p:sp>
      <p:sp>
        <p:nvSpPr>
          <p:cNvPr id="3" name="Title 2"/>
          <p:cNvSpPr>
            <a:spLocks noGrp="1"/>
          </p:cNvSpPr>
          <p:nvPr>
            <p:ph type="title"/>
          </p:nvPr>
        </p:nvSpPr>
        <p:spPr/>
        <p:txBody>
          <a:bodyPr/>
          <a:lstStyle/>
          <a:p>
            <a:r>
              <a:rPr lang="en-US" sz="4000" dirty="0" smtClean="0"/>
              <a:t>An Interview With ZZ Packer</a:t>
            </a:r>
            <a:br>
              <a:rPr lang="en-US" sz="4000" dirty="0" smtClean="0"/>
            </a:br>
            <a:r>
              <a:rPr lang="en-US" sz="2800" i="1" dirty="0" smtClean="0"/>
              <a:t>Writers Digest</a:t>
            </a:r>
            <a:endParaRPr lang="en-US" sz="2800" i="1" dirty="0"/>
          </a:p>
        </p:txBody>
      </p:sp>
      <p:sp>
        <p:nvSpPr>
          <p:cNvPr id="4" name="TextBox 3"/>
          <p:cNvSpPr txBox="1"/>
          <p:nvPr/>
        </p:nvSpPr>
        <p:spPr>
          <a:xfrm>
            <a:off x="6678687" y="200824"/>
            <a:ext cx="2163518" cy="369332"/>
          </a:xfrm>
          <a:prstGeom prst="rect">
            <a:avLst/>
          </a:prstGeom>
          <a:noFill/>
        </p:spPr>
        <p:txBody>
          <a:bodyPr wrap="square" rtlCol="0">
            <a:spAutoFit/>
          </a:bodyPr>
          <a:lstStyle/>
          <a:p>
            <a:r>
              <a:rPr lang="en-US" u="sng" dirty="0">
                <a:hlinkClick r:id="rId2"/>
              </a:rPr>
              <a:t>WD Interview </a:t>
            </a:r>
            <a:r>
              <a:rPr lang="en-US" u="sng" dirty="0" smtClean="0">
                <a:hlinkClick r:id="rId2"/>
              </a:rPr>
              <a:t>Link</a:t>
            </a:r>
            <a:endParaRPr lang="en-US" dirty="0"/>
          </a:p>
        </p:txBody>
      </p:sp>
    </p:spTree>
    <p:extLst>
      <p:ext uri="{BB962C8B-B14F-4D97-AF65-F5344CB8AC3E}">
        <p14:creationId xmlns:p14="http://schemas.microsoft.com/office/powerpoint/2010/main" val="366375320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9487" y="2470440"/>
            <a:ext cx="8654073" cy="5117531"/>
          </a:xfrm>
        </p:spPr>
        <p:txBody>
          <a:bodyPr>
            <a:noAutofit/>
          </a:bodyPr>
          <a:lstStyle/>
          <a:p>
            <a:r>
              <a:rPr lang="en-US" sz="1800" b="1" dirty="0" smtClean="0"/>
              <a:t>Q: Many </a:t>
            </a:r>
            <a:r>
              <a:rPr lang="en-US" sz="1800" b="1" dirty="0"/>
              <a:t>of your stories deal pointedly with race issues. What benefits and challenges do these issues bring to your work and to you as a writer?</a:t>
            </a:r>
            <a:r>
              <a:rPr lang="en-US" sz="1800" dirty="0"/>
              <a:t/>
            </a:r>
            <a:br>
              <a:rPr lang="en-US" sz="1800" dirty="0"/>
            </a:br>
            <a:endParaRPr lang="en-US" sz="1800" dirty="0" smtClean="0"/>
          </a:p>
          <a:p>
            <a:r>
              <a:rPr lang="en-US" sz="1800" dirty="0" smtClean="0"/>
              <a:t>A: “I </a:t>
            </a:r>
            <a:r>
              <a:rPr lang="en-US" sz="1800" dirty="0"/>
              <a:t>think a lot of my characters wish race didn’t matter as much as it does, but it </a:t>
            </a:r>
            <a:r>
              <a:rPr lang="en-US" sz="1800" dirty="0" smtClean="0"/>
              <a:t>does…You </a:t>
            </a:r>
            <a:r>
              <a:rPr lang="en-US" sz="1800" dirty="0"/>
              <a:t>don’t have the luxury of being able to decide whether or not to pay attention to race, </a:t>
            </a:r>
            <a:r>
              <a:rPr lang="en-US" sz="1800" b="1" dirty="0"/>
              <a:t>because if you don’t, someone else </a:t>
            </a:r>
            <a:r>
              <a:rPr lang="en-US" sz="1800" b="1" dirty="0" smtClean="0"/>
              <a:t>will</a:t>
            </a:r>
            <a:r>
              <a:rPr lang="en-US" sz="1800" dirty="0" smtClean="0"/>
              <a:t>…”</a:t>
            </a:r>
          </a:p>
          <a:p>
            <a:endParaRPr lang="en-US" sz="1800" dirty="0"/>
          </a:p>
          <a:p>
            <a:r>
              <a:rPr lang="en-US" sz="1800" dirty="0" smtClean="0"/>
              <a:t>“Racism</a:t>
            </a:r>
            <a:r>
              <a:rPr lang="en-US" sz="1800" dirty="0"/>
              <a:t>, sexism, and all other attempts for one group to dominate another </a:t>
            </a:r>
            <a:r>
              <a:rPr lang="en-US" sz="1800" dirty="0" smtClean="0"/>
              <a:t>…pushes </a:t>
            </a:r>
            <a:r>
              <a:rPr lang="en-US" sz="1800" dirty="0"/>
              <a:t>humans to their limits—not just their physical or emotional limits, but </a:t>
            </a:r>
            <a:r>
              <a:rPr lang="en-US" sz="1800" b="1" dirty="0"/>
              <a:t>the limits of self-conception</a:t>
            </a:r>
            <a:r>
              <a:rPr lang="en-US" sz="1800" dirty="0"/>
              <a:t>, what it means to </a:t>
            </a:r>
            <a:r>
              <a:rPr lang="en-US" sz="1800" i="1" dirty="0"/>
              <a:t>be</a:t>
            </a:r>
            <a:r>
              <a:rPr lang="en-US" sz="1800" dirty="0"/>
              <a:t>, to </a:t>
            </a:r>
            <a:r>
              <a:rPr lang="en-US" sz="1800" dirty="0" smtClean="0"/>
              <a:t>exist…”</a:t>
            </a:r>
          </a:p>
          <a:p>
            <a:endParaRPr lang="en-US" sz="1800" dirty="0" smtClean="0"/>
          </a:p>
          <a:p>
            <a:r>
              <a:rPr lang="en-US" dirty="0" smtClean="0">
                <a:solidFill>
                  <a:srgbClr val="16C4C6"/>
                </a:solidFill>
              </a:rPr>
              <a:t>Racism &amp; sexism provide fuel for individual characters</a:t>
            </a:r>
            <a:endParaRPr lang="en-US" dirty="0">
              <a:solidFill>
                <a:srgbClr val="16C4C6"/>
              </a:solidFill>
            </a:endParaRPr>
          </a:p>
        </p:txBody>
      </p:sp>
      <p:sp>
        <p:nvSpPr>
          <p:cNvPr id="3" name="Title 2"/>
          <p:cNvSpPr>
            <a:spLocks noGrp="1"/>
          </p:cNvSpPr>
          <p:nvPr>
            <p:ph type="title"/>
          </p:nvPr>
        </p:nvSpPr>
        <p:spPr/>
        <p:txBody>
          <a:bodyPr/>
          <a:lstStyle/>
          <a:p>
            <a:r>
              <a:rPr lang="en-US" sz="4000" dirty="0"/>
              <a:t>An Interview With ZZ Packer</a:t>
            </a:r>
            <a:br>
              <a:rPr lang="en-US" sz="4000" dirty="0"/>
            </a:br>
            <a:r>
              <a:rPr lang="en-US" sz="2800" i="1" dirty="0"/>
              <a:t>Writers Digest</a:t>
            </a:r>
            <a:endParaRPr lang="en-US" sz="4000" dirty="0"/>
          </a:p>
        </p:txBody>
      </p:sp>
    </p:spTree>
    <p:extLst>
      <p:ext uri="{BB962C8B-B14F-4D97-AF65-F5344CB8AC3E}">
        <p14:creationId xmlns:p14="http://schemas.microsoft.com/office/powerpoint/2010/main" val="403564013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smtClean="0"/>
              <a:t>“What </a:t>
            </a:r>
            <a:r>
              <a:rPr lang="en-US" dirty="0"/>
              <a:t>struck me as I reread this collection was how apt the word impotence is in conveying the state of mind of most of the protagonists. Impotence, powered by a subterranean rage</a:t>
            </a:r>
            <a:r>
              <a:rPr lang="en-US" dirty="0" smtClean="0"/>
              <a:t>.”</a:t>
            </a:r>
          </a:p>
          <a:p>
            <a:endParaRPr lang="en-US" dirty="0"/>
          </a:p>
          <a:p>
            <a:r>
              <a:rPr lang="en-US" dirty="0" smtClean="0"/>
              <a:t>“Lacking in power to act effectively; helpless”- The Online Dictionary</a:t>
            </a:r>
          </a:p>
          <a:p>
            <a:endParaRPr lang="en-US" dirty="0" smtClean="0"/>
          </a:p>
          <a:p>
            <a:r>
              <a:rPr lang="en-US" i="1" dirty="0" smtClean="0"/>
              <a:t>“When you ‘ve been made to feel bad for so long, you jump at the chance to do it to others” (D.C.E., Brownies)</a:t>
            </a:r>
          </a:p>
          <a:p>
            <a:pPr marL="0" indent="0">
              <a:buNone/>
            </a:pPr>
            <a:endParaRPr lang="en-US" dirty="0"/>
          </a:p>
          <a:p>
            <a:r>
              <a:rPr lang="en-US" sz="2800" dirty="0" smtClean="0">
                <a:solidFill>
                  <a:srgbClr val="16C4C6"/>
                </a:solidFill>
              </a:rPr>
              <a:t>Can you find examples where passive, repentant aggression</a:t>
            </a:r>
            <a:r>
              <a:rPr lang="en-US" sz="2800" dirty="0">
                <a:solidFill>
                  <a:srgbClr val="16C4C6"/>
                </a:solidFill>
              </a:rPr>
              <a:t> ultimately </a:t>
            </a:r>
            <a:r>
              <a:rPr lang="en-US" sz="2800" dirty="0" smtClean="0">
                <a:solidFill>
                  <a:srgbClr val="16C4C6"/>
                </a:solidFill>
              </a:rPr>
              <a:t>let go?</a:t>
            </a:r>
          </a:p>
        </p:txBody>
      </p:sp>
      <p:sp>
        <p:nvSpPr>
          <p:cNvPr id="3" name="Title 2"/>
          <p:cNvSpPr>
            <a:spLocks noGrp="1"/>
          </p:cNvSpPr>
          <p:nvPr>
            <p:ph type="title"/>
          </p:nvPr>
        </p:nvSpPr>
        <p:spPr/>
        <p:txBody>
          <a:bodyPr/>
          <a:lstStyle/>
          <a:p>
            <a:r>
              <a:rPr lang="en-US" sz="4000" dirty="0" smtClean="0"/>
              <a:t>In One Word: Impotence</a:t>
            </a:r>
            <a:br>
              <a:rPr lang="en-US" sz="4000" dirty="0" smtClean="0"/>
            </a:br>
            <a:r>
              <a:rPr lang="en-US" sz="2000" i="1" dirty="0" smtClean="0"/>
              <a:t>The Short Review- </a:t>
            </a:r>
            <a:r>
              <a:rPr lang="en-US" sz="2000" dirty="0"/>
              <a:t>Elaine </a:t>
            </a:r>
            <a:r>
              <a:rPr lang="en-US" sz="2000" dirty="0" err="1" smtClean="0"/>
              <a:t>Chiew</a:t>
            </a:r>
            <a:endParaRPr lang="en-US" sz="2000" dirty="0"/>
          </a:p>
        </p:txBody>
      </p:sp>
      <p:sp>
        <p:nvSpPr>
          <p:cNvPr id="4" name="TextBox 3"/>
          <p:cNvSpPr txBox="1"/>
          <p:nvPr/>
        </p:nvSpPr>
        <p:spPr>
          <a:xfrm>
            <a:off x="6808027" y="269223"/>
            <a:ext cx="2335973" cy="369332"/>
          </a:xfrm>
          <a:prstGeom prst="rect">
            <a:avLst/>
          </a:prstGeom>
          <a:noFill/>
        </p:spPr>
        <p:txBody>
          <a:bodyPr wrap="square" rtlCol="0">
            <a:spAutoFit/>
          </a:bodyPr>
          <a:lstStyle/>
          <a:p>
            <a:pPr algn="ctr"/>
            <a:r>
              <a:rPr lang="en-US" dirty="0">
                <a:solidFill>
                  <a:srgbClr val="16C4C6"/>
                </a:solidFill>
                <a:hlinkClick r:id="rId3"/>
              </a:rPr>
              <a:t>Article </a:t>
            </a:r>
            <a:r>
              <a:rPr lang="en-US" dirty="0" smtClean="0">
                <a:solidFill>
                  <a:srgbClr val="16C4C6"/>
                </a:solidFill>
                <a:hlinkClick r:id="rId3"/>
              </a:rPr>
              <a:t>Link</a:t>
            </a:r>
            <a:endParaRPr lang="en-US" dirty="0">
              <a:solidFill>
                <a:srgbClr val="16C4C6"/>
              </a:solidFill>
            </a:endParaRPr>
          </a:p>
        </p:txBody>
      </p:sp>
    </p:spTree>
    <p:extLst>
      <p:ext uri="{BB962C8B-B14F-4D97-AF65-F5344CB8AC3E}">
        <p14:creationId xmlns:p14="http://schemas.microsoft.com/office/powerpoint/2010/main" val="199264501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US" i="1" dirty="0" smtClean="0"/>
              <a:t>Every </a:t>
            </a:r>
            <a:r>
              <a:rPr lang="en-US" i="1" dirty="0"/>
              <a:t>Tongues Shall Confess</a:t>
            </a:r>
            <a:r>
              <a:rPr lang="en-US" dirty="0"/>
              <a:t>: Sister </a:t>
            </a:r>
            <a:r>
              <a:rPr lang="en-US" dirty="0" err="1"/>
              <a:t>Clareese</a:t>
            </a:r>
            <a:r>
              <a:rPr lang="en-US" dirty="0"/>
              <a:t>, a staunch born-again, abandons an amputee without so much as a </a:t>
            </a:r>
            <a:r>
              <a:rPr lang="en-US" dirty="0" err="1"/>
              <a:t>heartlong</a:t>
            </a:r>
            <a:r>
              <a:rPr lang="en-US" dirty="0"/>
              <a:t> glance as he crashes to the floor </a:t>
            </a:r>
            <a:endParaRPr lang="en-US" dirty="0" smtClean="0"/>
          </a:p>
          <a:p>
            <a:pPr marL="0" indent="0">
              <a:buNone/>
            </a:pPr>
            <a:endParaRPr lang="en-US" dirty="0"/>
          </a:p>
          <a:p>
            <a:r>
              <a:rPr lang="en-US" i="1" dirty="0"/>
              <a:t>Our Lady of Peace:</a:t>
            </a:r>
            <a:r>
              <a:rPr lang="en-US" dirty="0"/>
              <a:t> </a:t>
            </a:r>
            <a:r>
              <a:rPr lang="en-US" dirty="0" err="1"/>
              <a:t>Lynnea</a:t>
            </a:r>
            <a:r>
              <a:rPr lang="en-US" dirty="0"/>
              <a:t>, a school-teacher driven by impotence and rage over her inability to make a difference to her black students, drives away after running over two boys in a bad neighborhood  </a:t>
            </a:r>
            <a:endParaRPr lang="en-US" dirty="0" smtClean="0"/>
          </a:p>
          <a:p>
            <a:pPr marL="0" indent="0">
              <a:buNone/>
            </a:pPr>
            <a:endParaRPr lang="en-US" dirty="0"/>
          </a:p>
          <a:p>
            <a:r>
              <a:rPr lang="en-US" i="1" dirty="0"/>
              <a:t>Drinking Coffee Elsewhere</a:t>
            </a:r>
            <a:r>
              <a:rPr lang="en-US" dirty="0"/>
              <a:t>: Dina allows a hardened patina of indifference to glaze over her friendship with a white girl whose mother had just </a:t>
            </a:r>
            <a:r>
              <a:rPr lang="en-US" dirty="0" smtClean="0"/>
              <a:t>died</a:t>
            </a:r>
          </a:p>
          <a:p>
            <a:pPr marL="0" indent="0">
              <a:buNone/>
            </a:pPr>
            <a:endParaRPr lang="en-US" dirty="0"/>
          </a:p>
          <a:p>
            <a:r>
              <a:rPr lang="en-US" i="1" dirty="0"/>
              <a:t>The Ant of the Self</a:t>
            </a:r>
            <a:r>
              <a:rPr lang="en-US" dirty="0"/>
              <a:t>: Spurgeon, a boy taken by his loser father to the Million Man March with a hare-brained scheme to sell exotic birds, finally loses it in a match of fisticuffs with his father, only to end up in a train station, lost, penniless, with little by way of finding his way </a:t>
            </a:r>
            <a:r>
              <a:rPr lang="en-US" dirty="0" smtClean="0"/>
              <a:t>home</a:t>
            </a:r>
            <a:endParaRPr lang="en-US" dirty="0"/>
          </a:p>
          <a:p>
            <a:pPr marL="0" indent="0">
              <a:buNone/>
            </a:pPr>
            <a:endParaRPr lang="en-US" dirty="0" smtClean="0"/>
          </a:p>
          <a:p>
            <a:r>
              <a:rPr lang="en-US" sz="3800" dirty="0" smtClean="0">
                <a:solidFill>
                  <a:srgbClr val="16C4C6"/>
                </a:solidFill>
              </a:rPr>
              <a:t>How does impotence affect characters in the story </a:t>
            </a:r>
            <a:r>
              <a:rPr lang="en-US" sz="3800" i="1" dirty="0" smtClean="0">
                <a:solidFill>
                  <a:srgbClr val="16C4C6"/>
                </a:solidFill>
              </a:rPr>
              <a:t>Geese</a:t>
            </a:r>
            <a:r>
              <a:rPr lang="en-US" sz="3800" dirty="0" smtClean="0">
                <a:solidFill>
                  <a:srgbClr val="16C4C6"/>
                </a:solidFill>
              </a:rPr>
              <a:t>? </a:t>
            </a:r>
            <a:r>
              <a:rPr lang="en-US" sz="3800" i="1" dirty="0" smtClean="0">
                <a:solidFill>
                  <a:srgbClr val="16C4C6"/>
                </a:solidFill>
              </a:rPr>
              <a:t>In Doris is Coming</a:t>
            </a:r>
            <a:r>
              <a:rPr lang="en-US" sz="3800" dirty="0" smtClean="0">
                <a:solidFill>
                  <a:srgbClr val="16C4C6"/>
                </a:solidFill>
              </a:rPr>
              <a:t>?</a:t>
            </a:r>
            <a:endParaRPr lang="en-US" sz="3800" i="1" dirty="0">
              <a:solidFill>
                <a:srgbClr val="16C4C6"/>
              </a:solidFill>
            </a:endParaRPr>
          </a:p>
        </p:txBody>
      </p:sp>
      <p:sp>
        <p:nvSpPr>
          <p:cNvPr id="3" name="Title 2"/>
          <p:cNvSpPr>
            <a:spLocks noGrp="1"/>
          </p:cNvSpPr>
          <p:nvPr>
            <p:ph type="title"/>
          </p:nvPr>
        </p:nvSpPr>
        <p:spPr/>
        <p:txBody>
          <a:bodyPr/>
          <a:lstStyle/>
          <a:p>
            <a:r>
              <a:rPr lang="en-US" sz="3600" dirty="0" smtClean="0"/>
              <a:t>Examples/Roles of Impotence in D.C.E.</a:t>
            </a:r>
            <a:endParaRPr lang="en-US" sz="3600" dirty="0"/>
          </a:p>
        </p:txBody>
      </p:sp>
    </p:spTree>
    <p:extLst>
      <p:ext uri="{BB962C8B-B14F-4D97-AF65-F5344CB8AC3E}">
        <p14:creationId xmlns:p14="http://schemas.microsoft.com/office/powerpoint/2010/main" val="308234363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8"/>
            <a:ext cx="7745505" cy="2439946"/>
          </a:xfrm>
        </p:spPr>
        <p:txBody>
          <a:bodyPr>
            <a:normAutofit/>
          </a:bodyPr>
          <a:lstStyle/>
          <a:p>
            <a:r>
              <a:rPr lang="en-US" dirty="0" smtClean="0"/>
              <a:t>A black troop discovers that the white girls at their camp are in fact, delayed learners. </a:t>
            </a:r>
          </a:p>
          <a:p>
            <a:endParaRPr lang="en-US" dirty="0" smtClean="0"/>
          </a:p>
          <a:p>
            <a:r>
              <a:rPr lang="en-US" dirty="0" smtClean="0"/>
              <a:t>Irony doubles when black girls have no hesitations at calling the white girls, “retarded”, while they are outraged over the term “nigger”. </a:t>
            </a:r>
          </a:p>
        </p:txBody>
      </p:sp>
      <p:sp>
        <p:nvSpPr>
          <p:cNvPr id="3" name="Title 2"/>
          <p:cNvSpPr>
            <a:spLocks noGrp="1"/>
          </p:cNvSpPr>
          <p:nvPr>
            <p:ph type="title"/>
          </p:nvPr>
        </p:nvSpPr>
        <p:spPr/>
        <p:txBody>
          <a:bodyPr/>
          <a:lstStyle/>
          <a:p>
            <a:r>
              <a:rPr lang="en-US" dirty="0" smtClean="0"/>
              <a:t>Brownies</a:t>
            </a:r>
            <a:endParaRPr lang="en-US" dirty="0"/>
          </a:p>
        </p:txBody>
      </p:sp>
      <p:sp>
        <p:nvSpPr>
          <p:cNvPr id="4" name="TextBox 3"/>
          <p:cNvSpPr txBox="1"/>
          <p:nvPr/>
        </p:nvSpPr>
        <p:spPr>
          <a:xfrm>
            <a:off x="699247" y="5047729"/>
            <a:ext cx="7572850" cy="1292662"/>
          </a:xfrm>
          <a:prstGeom prst="rect">
            <a:avLst/>
          </a:prstGeom>
          <a:noFill/>
        </p:spPr>
        <p:txBody>
          <a:bodyPr wrap="square" rtlCol="0">
            <a:spAutoFit/>
          </a:bodyPr>
          <a:lstStyle/>
          <a:p>
            <a:r>
              <a:rPr lang="en-US" b="1" dirty="0">
                <a:solidFill>
                  <a:srgbClr val="16C4C6"/>
                </a:solidFill>
              </a:rPr>
              <a:t>“We can’t let them get away with that,” </a:t>
            </a:r>
            <a:r>
              <a:rPr lang="en-US" b="1" dirty="0" err="1">
                <a:solidFill>
                  <a:srgbClr val="16C4C6"/>
                </a:solidFill>
              </a:rPr>
              <a:t>Arnetta</a:t>
            </a:r>
            <a:r>
              <a:rPr lang="en-US" b="1" dirty="0">
                <a:solidFill>
                  <a:srgbClr val="16C4C6"/>
                </a:solidFill>
              </a:rPr>
              <a:t> said, dropping her voice to a laryngitic whisper. “We can’t let them get away with calling us niggers. I say we teach them a lesson.”</a:t>
            </a:r>
            <a:endParaRPr lang="en-US" dirty="0">
              <a:solidFill>
                <a:srgbClr val="16C4C6"/>
              </a:solidFill>
            </a:endParaRPr>
          </a:p>
          <a:p>
            <a:endParaRPr lang="en-US" sz="2400" dirty="0"/>
          </a:p>
        </p:txBody>
      </p:sp>
    </p:spTree>
    <p:extLst>
      <p:ext uri="{BB962C8B-B14F-4D97-AF65-F5344CB8AC3E}">
        <p14:creationId xmlns:p14="http://schemas.microsoft.com/office/powerpoint/2010/main" val="137407741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i="1" dirty="0" smtClean="0">
                <a:solidFill>
                  <a:srgbClr val="16C4C6"/>
                </a:solidFill>
              </a:rPr>
              <a:t>Black Sexual Politics</a:t>
            </a:r>
          </a:p>
          <a:p>
            <a:pPr marL="0" indent="0">
              <a:buNone/>
            </a:pPr>
            <a:r>
              <a:rPr lang="en-US" dirty="0" smtClean="0"/>
              <a:t>	“</a:t>
            </a:r>
            <a:r>
              <a:rPr lang="en-US" dirty="0"/>
              <a:t>Racism both empowers and </a:t>
            </a:r>
            <a:r>
              <a:rPr lang="en-US" dirty="0" smtClean="0"/>
              <a:t>weakens”</a:t>
            </a:r>
            <a:r>
              <a:rPr lang="en-US" dirty="0"/>
              <a:t>- empowers the girls when </a:t>
            </a:r>
            <a:r>
              <a:rPr lang="en-US" dirty="0" smtClean="0"/>
              <a:t>told </a:t>
            </a:r>
            <a:r>
              <a:rPr lang="en-US" dirty="0"/>
              <a:t>they were called </a:t>
            </a:r>
            <a:r>
              <a:rPr lang="en-US" dirty="0" smtClean="0"/>
              <a:t>a “nigger”, </a:t>
            </a:r>
            <a:r>
              <a:rPr lang="en-US" dirty="0"/>
              <a:t>allowing them to stand up for themselves, however also works against them as it makes them more prone to </a:t>
            </a:r>
            <a:r>
              <a:rPr lang="en-US" dirty="0" smtClean="0"/>
              <a:t>impose that </a:t>
            </a:r>
            <a:r>
              <a:rPr lang="en-US" dirty="0" smtClean="0"/>
              <a:t>hatred </a:t>
            </a:r>
            <a:r>
              <a:rPr lang="en-US" dirty="0"/>
              <a:t>on another </a:t>
            </a:r>
            <a:r>
              <a:rPr lang="en-US" dirty="0" smtClean="0"/>
              <a:t>group (white troop). </a:t>
            </a:r>
          </a:p>
          <a:p>
            <a:endParaRPr lang="en-US" dirty="0"/>
          </a:p>
          <a:p>
            <a:r>
              <a:rPr lang="en-US" i="1" dirty="0">
                <a:solidFill>
                  <a:srgbClr val="16C4C6"/>
                </a:solidFill>
              </a:rPr>
              <a:t>Black Feminist </a:t>
            </a:r>
            <a:r>
              <a:rPr lang="en-US" i="1" dirty="0" smtClean="0">
                <a:solidFill>
                  <a:srgbClr val="16C4C6"/>
                </a:solidFill>
              </a:rPr>
              <a:t>Thought</a:t>
            </a:r>
          </a:p>
          <a:p>
            <a:pPr marL="0" indent="0">
              <a:buNone/>
            </a:pPr>
            <a:r>
              <a:rPr lang="en-US" dirty="0" smtClean="0"/>
              <a:t>	“Racism is gender specific”, ‘Until women gain their rights, no group is free’- problems in </a:t>
            </a:r>
            <a:r>
              <a:rPr lang="en-US" i="1" dirty="0" smtClean="0"/>
              <a:t>Brownies</a:t>
            </a:r>
            <a:r>
              <a:rPr lang="en-US" dirty="0" smtClean="0"/>
              <a:t> are gender specific problems- stereotypes of white girls motivated by appearance : comment on their hair, compare </a:t>
            </a:r>
            <a:r>
              <a:rPr lang="en-US" dirty="0" err="1" smtClean="0"/>
              <a:t>thei</a:t>
            </a:r>
            <a:r>
              <a:rPr lang="en-US" dirty="0" smtClean="0"/>
              <a:t> smiles to the white news anchors. </a:t>
            </a:r>
          </a:p>
          <a:p>
            <a:endParaRPr lang="en-US" dirty="0"/>
          </a:p>
        </p:txBody>
      </p:sp>
      <p:sp>
        <p:nvSpPr>
          <p:cNvPr id="3" name="Title 2"/>
          <p:cNvSpPr>
            <a:spLocks noGrp="1"/>
          </p:cNvSpPr>
          <p:nvPr>
            <p:ph type="title"/>
          </p:nvPr>
        </p:nvSpPr>
        <p:spPr/>
        <p:txBody>
          <a:bodyPr/>
          <a:lstStyle/>
          <a:p>
            <a:r>
              <a:rPr lang="en-US" sz="4400" i="1" dirty="0" smtClean="0"/>
              <a:t> </a:t>
            </a:r>
            <a:r>
              <a:rPr lang="en-US" sz="4000" i="1" dirty="0" smtClean="0"/>
              <a:t>In-Class Readings</a:t>
            </a:r>
            <a:endParaRPr lang="en-US" sz="1800" i="1" dirty="0"/>
          </a:p>
        </p:txBody>
      </p:sp>
    </p:spTree>
    <p:extLst>
      <p:ext uri="{BB962C8B-B14F-4D97-AF65-F5344CB8AC3E}">
        <p14:creationId xmlns:p14="http://schemas.microsoft.com/office/powerpoint/2010/main" val="36642607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rdcover">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11639</TotalTime>
  <Words>2513</Words>
  <Application>Microsoft Macintosh PowerPoint</Application>
  <PresentationFormat>On-screen Show (4:3)</PresentationFormat>
  <Paragraphs>206</Paragraphs>
  <Slides>24</Slides>
  <Notes>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Hardcover</vt:lpstr>
      <vt:lpstr>Drinking Coffee Elsewhere</vt:lpstr>
      <vt:lpstr>Drinking Coffee Elsewhere</vt:lpstr>
      <vt:lpstr>  ZZ Packer</vt:lpstr>
      <vt:lpstr>An Interview With ZZ Packer Writers Digest</vt:lpstr>
      <vt:lpstr>An Interview With ZZ Packer Writers Digest</vt:lpstr>
      <vt:lpstr>In One Word: Impotence The Short Review- Elaine Chiew</vt:lpstr>
      <vt:lpstr>Examples/Roles of Impotence in D.C.E.</vt:lpstr>
      <vt:lpstr>Brownies</vt:lpstr>
      <vt:lpstr> In-Class Readings</vt:lpstr>
      <vt:lpstr>Patriarchal Society</vt:lpstr>
      <vt:lpstr>White Until Otherwise Told</vt:lpstr>
      <vt:lpstr>Our Lady of Peace</vt:lpstr>
      <vt:lpstr>The Ant of Self</vt:lpstr>
      <vt:lpstr>Drinking Coffee Elsewhere</vt:lpstr>
      <vt:lpstr>Speaking in Tongues</vt:lpstr>
      <vt:lpstr>Geese</vt:lpstr>
      <vt:lpstr>Geese</vt:lpstr>
      <vt:lpstr>Doris is Coming</vt:lpstr>
      <vt:lpstr>Key Quotes</vt:lpstr>
      <vt:lpstr>Identity: Race and Sexuality</vt:lpstr>
      <vt:lpstr>The Loss of Innocence</vt:lpstr>
      <vt:lpstr>Religion’s Power Over Women</vt:lpstr>
      <vt:lpstr>PowerPoint Presentation</vt:lpstr>
      <vt:lpstr>What Do You Think?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Drinking Coffee Elsewhere</dc:title>
  <dc:creator>Ortal Lieberman</dc:creator>
  <cp:lastModifiedBy>Ortal Lieberman</cp:lastModifiedBy>
  <cp:revision>102</cp:revision>
  <dcterms:created xsi:type="dcterms:W3CDTF">2012-03-04T23:36:42Z</dcterms:created>
  <dcterms:modified xsi:type="dcterms:W3CDTF">2012-03-20T16:07:52Z</dcterms:modified>
</cp:coreProperties>
</file>